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32" r:id="rId2"/>
    <p:sldId id="433" r:id="rId3"/>
    <p:sldId id="451" r:id="rId4"/>
    <p:sldId id="452" r:id="rId5"/>
    <p:sldId id="450" r:id="rId6"/>
    <p:sldId id="453" r:id="rId7"/>
    <p:sldId id="454" r:id="rId8"/>
    <p:sldId id="434" r:id="rId9"/>
    <p:sldId id="435" r:id="rId10"/>
    <p:sldId id="436" r:id="rId11"/>
    <p:sldId id="438" r:id="rId12"/>
    <p:sldId id="439" r:id="rId13"/>
    <p:sldId id="440" r:id="rId14"/>
    <p:sldId id="441" r:id="rId15"/>
    <p:sldId id="442" r:id="rId16"/>
    <p:sldId id="443" r:id="rId17"/>
    <p:sldId id="444" r:id="rId18"/>
    <p:sldId id="445" r:id="rId19"/>
    <p:sldId id="446" r:id="rId20"/>
    <p:sldId id="447" r:id="rId21"/>
    <p:sldId id="448" r:id="rId22"/>
    <p:sldId id="437" r:id="rId23"/>
    <p:sldId id="449" r:id="rId24"/>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431"/>
    <a:srgbClr val="505483"/>
    <a:srgbClr val="F5F1EF"/>
    <a:srgbClr val="4D4D4D"/>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8" autoAdjust="0"/>
    <p:restoredTop sz="92527" autoAdjust="0"/>
  </p:normalViewPr>
  <p:slideViewPr>
    <p:cSldViewPr>
      <p:cViewPr>
        <p:scale>
          <a:sx n="60" d="100"/>
          <a:sy n="60" d="100"/>
        </p:scale>
        <p:origin x="-2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362D167-8020-40C1-B568-3A1CCEB12E88}" type="datetimeFigureOut">
              <a:rPr lang="es-ES" altLang="ja-JP"/>
              <a:pPr>
                <a:defRPr/>
              </a:pPr>
              <a:t>11/02/2015</a:t>
            </a:fld>
            <a:endParaRPr lang="es-ES" altLang="ja-JP"/>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9DBEBB3-FF0B-4E42-A803-B4C3C08B3DB7}" type="slidenum">
              <a:rPr lang="es-ES" altLang="ja-JP"/>
              <a:pPr>
                <a:defRPr/>
              </a:pPr>
              <a:t>‹Nº›</a:t>
            </a:fld>
            <a:endParaRPr lang="es-ES" altLang="ja-JP"/>
          </a:p>
        </p:txBody>
      </p:sp>
    </p:spTree>
    <p:extLst>
      <p:ext uri="{BB962C8B-B14F-4D97-AF65-F5344CB8AC3E}">
        <p14:creationId xmlns:p14="http://schemas.microsoft.com/office/powerpoint/2010/main" val="19136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B4A61DD-B784-4CA7-AB90-32684EEF39C6}" type="datetimeFigureOut">
              <a:rPr lang="es-ES" smtClean="0"/>
              <a:pPr/>
              <a:t>11/02/2015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70DE7B9-1C79-43A6-8114-8CA30ADC5FC1}" type="slidenum">
              <a:rPr lang="es-ES" smtClean="0"/>
              <a:pPr/>
              <a:t>‹Nº›</a:t>
            </a:fld>
            <a:endParaRPr lang="es-ES"/>
          </a:p>
        </p:txBody>
      </p:sp>
    </p:spTree>
    <p:extLst>
      <p:ext uri="{BB962C8B-B14F-4D97-AF65-F5344CB8AC3E}">
        <p14:creationId xmlns:p14="http://schemas.microsoft.com/office/powerpoint/2010/main" val="331416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B70DE7B9-1C79-43A6-8114-8CA30ADC5FC1}"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021B5229-D3A9-4B58-B271-4D1E0A7D0CF2}" type="datetimeFigureOut">
              <a:rPr lang="es-ES" altLang="ja-JP"/>
              <a:pPr>
                <a:defRPr/>
              </a:pPr>
              <a:t>11/02/2015</a:t>
            </a:fld>
            <a:endParaRPr lang="es-ES" altLang="ja-JP"/>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E723B86-1779-42C7-B692-2D00681918A4}" type="slidenum">
              <a:rPr lang="es-ES" altLang="ja-JP"/>
              <a:pPr>
                <a:defRPr/>
              </a:pPr>
              <a:t>‹Nº›</a:t>
            </a:fld>
            <a:endParaRPr lang="es-E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B843C9A-B054-4C5D-B74F-FF011E27363D}" type="datetimeFigureOut">
              <a:rPr lang="es-ES" altLang="ja-JP"/>
              <a:pPr>
                <a:defRPr/>
              </a:pPr>
              <a:t>11/02/2015</a:t>
            </a:fld>
            <a:endParaRPr lang="es-ES" altLang="ja-JP"/>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D6715B2-42CF-4BC3-8CF5-725FAACBF39E}" type="slidenum">
              <a:rPr lang="es-ES" altLang="ja-JP"/>
              <a:pPr>
                <a:defRPr/>
              </a:pPr>
              <a:t>‹Nº›</a:t>
            </a:fld>
            <a:endParaRPr lang="es-E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389999F-B2C4-414A-BBCD-EFB5AE4D4854}" type="datetimeFigureOut">
              <a:rPr lang="es-ES" altLang="ja-JP"/>
              <a:pPr>
                <a:defRPr/>
              </a:pPr>
              <a:t>11/02/2015</a:t>
            </a:fld>
            <a:endParaRPr lang="es-ES" altLang="ja-JP"/>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8CC2E47-E433-438D-9ECA-C0AD9FEDB999}" type="slidenum">
              <a:rPr lang="es-ES" altLang="ja-JP"/>
              <a:pPr>
                <a:defRPr/>
              </a:pPr>
              <a:t>‹Nº›</a:t>
            </a:fld>
            <a:endParaRPr lang="es-E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F093CC2-A155-41F3-91D8-06531CB1C0C8}" type="datetimeFigureOut">
              <a:rPr lang="es-ES" altLang="ja-JP"/>
              <a:pPr>
                <a:defRPr/>
              </a:pPr>
              <a:t>11/02/2015</a:t>
            </a:fld>
            <a:endParaRPr lang="es-ES" altLang="ja-JP"/>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89C5A5C-6498-45D8-8E09-5C2D836CFD77}" type="slidenum">
              <a:rPr lang="es-ES" altLang="ja-JP"/>
              <a:pPr>
                <a:defRPr/>
              </a:pPr>
              <a:t>‹Nº›</a:t>
            </a:fld>
            <a:endParaRPr lang="es-E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12952DE-D0A4-42D6-8F09-ABD8B239A4C4}" type="datetimeFigureOut">
              <a:rPr lang="es-ES" altLang="ja-JP"/>
              <a:pPr>
                <a:defRPr/>
              </a:pPr>
              <a:t>11/02/2015</a:t>
            </a:fld>
            <a:endParaRPr lang="es-ES" altLang="ja-JP"/>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15B43DA-DD63-4671-BC92-F6A65D13D852}" type="slidenum">
              <a:rPr lang="es-ES" altLang="ja-JP"/>
              <a:pPr>
                <a:defRPr/>
              </a:pPr>
              <a:t>‹Nº›</a:t>
            </a:fld>
            <a:endParaRPr lang="es-E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9DC8396-2CE7-4AB4-BA38-DB13A6FFD424}" type="datetimeFigureOut">
              <a:rPr lang="es-ES" altLang="ja-JP"/>
              <a:pPr>
                <a:defRPr/>
              </a:pPr>
              <a:t>11/02/2015</a:t>
            </a:fld>
            <a:endParaRPr lang="es-ES" altLang="ja-JP"/>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E10AE97-C37F-4BE1-B0F1-6D6847D3434D}" type="slidenum">
              <a:rPr lang="es-ES" altLang="ja-JP"/>
              <a:pPr>
                <a:defRPr/>
              </a:pPr>
              <a:t>‹Nº›</a:t>
            </a:fld>
            <a:endParaRPr lang="es-E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7E3CB7A-BF72-4BDB-8501-59A14258ADB1}" type="datetimeFigureOut">
              <a:rPr lang="es-ES" altLang="ja-JP"/>
              <a:pPr>
                <a:defRPr/>
              </a:pPr>
              <a:t>11/02/2015</a:t>
            </a:fld>
            <a:endParaRPr lang="es-ES" altLang="ja-JP"/>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8CC7DBB-C520-4803-9818-1B4B917C1121}" type="slidenum">
              <a:rPr lang="es-ES" altLang="ja-JP"/>
              <a:pPr>
                <a:defRPr/>
              </a:pPr>
              <a:t>‹Nº›</a:t>
            </a:fld>
            <a:endParaRPr lang="es-E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51061621-E533-46AC-91E3-852F9C371624}" type="datetimeFigureOut">
              <a:rPr lang="es-ES" altLang="ja-JP"/>
              <a:pPr>
                <a:defRPr/>
              </a:pPr>
              <a:t>11/02/2015</a:t>
            </a:fld>
            <a:endParaRPr lang="es-ES" altLang="ja-JP"/>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D16EE04-9867-45C5-8163-57C598812486}" type="slidenum">
              <a:rPr lang="es-ES" altLang="ja-JP"/>
              <a:pPr>
                <a:defRPr/>
              </a:pPr>
              <a:t>‹Nº›</a:t>
            </a:fld>
            <a:endParaRPr lang="es-E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8D5225-4A40-47C1-86EB-4A958708ADF8}" type="datetimeFigureOut">
              <a:rPr lang="es-ES" altLang="ja-JP"/>
              <a:pPr>
                <a:defRPr/>
              </a:pPr>
              <a:t>11/02/2015</a:t>
            </a:fld>
            <a:endParaRPr lang="es-ES" altLang="ja-JP"/>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F155725-F47F-4E3A-B864-9A2C5886E328}" type="slidenum">
              <a:rPr lang="es-ES" altLang="ja-JP"/>
              <a:pPr>
                <a:defRPr/>
              </a:pPr>
              <a:t>‹Nº›</a:t>
            </a:fld>
            <a:endParaRPr lang="es-E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E12FCA2-E3D0-4485-9D87-B9B69869A91D}" type="datetimeFigureOut">
              <a:rPr lang="es-ES" altLang="ja-JP"/>
              <a:pPr>
                <a:defRPr/>
              </a:pPr>
              <a:t>11/02/2015</a:t>
            </a:fld>
            <a:endParaRPr lang="es-ES" altLang="ja-JP"/>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298E2E0-99E1-4354-AE87-F2ECD0696B79}" type="slidenum">
              <a:rPr lang="es-ES" altLang="ja-JP"/>
              <a:pPr>
                <a:defRPr/>
              </a:pPr>
              <a:t>‹Nº›</a:t>
            </a:fld>
            <a:endParaRPr lang="es-E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8706A51-FB4A-485D-BDA1-EEDA8BCEEC9B}" type="datetimeFigureOut">
              <a:rPr lang="es-ES" altLang="ja-JP"/>
              <a:pPr>
                <a:defRPr/>
              </a:pPr>
              <a:t>11/02/2015</a:t>
            </a:fld>
            <a:endParaRPr lang="es-ES" altLang="ja-JP"/>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5FBCBD1-01C9-4DED-832C-D8B8833FFA12}" type="slidenum">
              <a:rPr lang="es-ES" altLang="ja-JP"/>
              <a:pPr>
                <a:defRPr/>
              </a:pPr>
              <a:t>‹Nº›</a:t>
            </a:fld>
            <a:endParaRPr lang="es-E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ja-JP"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ja-JP" smtClean="0"/>
              <a:t>Haga clic para modificar el estilo de texto del patrón</a:t>
            </a:r>
          </a:p>
          <a:p>
            <a:pPr lvl="1"/>
            <a:r>
              <a:rPr lang="es-ES" altLang="ja-JP" smtClean="0"/>
              <a:t>Segundo nivel</a:t>
            </a:r>
          </a:p>
          <a:p>
            <a:pPr lvl="2"/>
            <a:r>
              <a:rPr lang="es-ES" altLang="ja-JP" smtClean="0"/>
              <a:t>Tercer nivel</a:t>
            </a:r>
          </a:p>
          <a:p>
            <a:pPr lvl="3"/>
            <a:r>
              <a:rPr lang="es-ES" altLang="ja-JP" smtClean="0"/>
              <a:t>Cuarto nivel</a:t>
            </a:r>
          </a:p>
          <a:p>
            <a:pPr lvl="4"/>
            <a:r>
              <a:rPr lang="es-ES" altLang="ja-JP"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2BBDB48-77D0-485C-B025-C04B4E68CC13}" type="datetimeFigureOut">
              <a:rPr lang="es-ES" altLang="ja-JP"/>
              <a:pPr>
                <a:defRPr/>
              </a:pPr>
              <a:t>11/02/2015</a:t>
            </a:fld>
            <a:endParaRPr lang="es-ES" altLang="ja-JP"/>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F53AA66-ED37-403F-9CDF-BD82E940C86B}" type="slidenum">
              <a:rPr lang="es-ES" altLang="ja-JP"/>
              <a:pPr>
                <a:defRPr/>
              </a:pPr>
              <a:t>‹Nº›</a:t>
            </a:fld>
            <a:endParaRPr lang="es-E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jpeg"/><Relationship Id="rId18" Type="http://schemas.microsoft.com/office/2007/relationships/hdphoto" Target="../media/hdphoto8.wdp"/><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5.wdp"/><Relationship Id="rId17" Type="http://schemas.openxmlformats.org/officeDocument/2006/relationships/image" Target="../media/image8.jpeg"/><Relationship Id="rId2" Type="http://schemas.openxmlformats.org/officeDocument/2006/relationships/notesSlide" Target="../notesSlides/notesSlide1.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jpeg"/><Relationship Id="rId15" Type="http://schemas.openxmlformats.org/officeDocument/2006/relationships/image" Target="../media/image7.jpeg"/><Relationship Id="rId10" Type="http://schemas.microsoft.com/office/2007/relationships/hdphoto" Target="../media/hdphoto4.wdp"/><Relationship Id="rId19"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4.jpeg"/><Relationship Id="rId14" Type="http://schemas.microsoft.com/office/2007/relationships/hdphoto" Target="../media/hdphoto6.wdp"/><Relationship Id="rId22" Type="http://schemas.microsoft.com/office/2007/relationships/hdphoto" Target="../media/hdphoto10.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3.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4.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microsoft.com/office/2007/relationships/hdphoto" Target="../media/hdphoto15.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RICED University of Tsukuba"/>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356" y="5845451"/>
            <a:ext cx="3145748" cy="9679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jda.iss.u-tokyo.ac.jp/icpsr_11seminar4.JPG"/>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7600" r="17913" b="24291"/>
          <a:stretch/>
        </p:blipFill>
        <p:spPr bwMode="auto">
          <a:xfrm>
            <a:off x="3645155" y="44624"/>
            <a:ext cx="2720165" cy="207359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2012ssmath2.jpg"/>
          <p:cNvPicPr>
            <a:picLocks noChangeAspect="1" noChangeArrowheads="1"/>
          </p:cNvPicPr>
          <p:nvPr/>
        </p:nvPicPr>
        <p:blipFill rotWithShape="1">
          <a:blip r:embed="rId7">
            <a:duotone>
              <a:prstClr val="black"/>
              <a:schemeClr val="accent3">
                <a:tint val="45000"/>
                <a:satMod val="400000"/>
              </a:scheme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1839" t="1294" r="8343" b="21273"/>
          <a:stretch/>
        </p:blipFill>
        <p:spPr bwMode="auto">
          <a:xfrm>
            <a:off x="57503" y="2166330"/>
            <a:ext cx="3171601" cy="20460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aussian, bell or normal distribution curve with equation sketched with white chalk on a blackboard stock photography"/>
          <p:cNvPicPr preferRelativeResize="0">
            <a:picLocks noChangeArrowheads="1"/>
          </p:cNvPicPr>
          <p:nvPr/>
        </p:nvPicPr>
        <p:blipFill rotWithShape="1">
          <a:blip r:embed="rId9">
            <a:duotone>
              <a:prstClr val="black"/>
              <a:schemeClr val="accent3">
                <a:tint val="45000"/>
                <a:satMod val="400000"/>
              </a:schemeClr>
            </a:duotone>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2961" b="7563"/>
          <a:stretch/>
        </p:blipFill>
        <p:spPr bwMode="auto">
          <a:xfrm>
            <a:off x="3300586" y="4908976"/>
            <a:ext cx="3726000" cy="190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preferRelativeResize="0">
            <a:picLocks noChangeArrowheads="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912597" y="2192400"/>
            <a:ext cx="2160000" cy="2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2\CIMG7691.JPG"/>
          <p:cNvPicPr>
            <a:picLocks noChangeAspect="1" noChangeArrowheads="1"/>
          </p:cNvPicPr>
          <p:nvPr/>
        </p:nvPicPr>
        <p:blipFill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1988" b="21827"/>
          <a:stretch/>
        </p:blipFill>
        <p:spPr bwMode="auto">
          <a:xfrm>
            <a:off x="57504" y="4273904"/>
            <a:ext cx="3171600" cy="1520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pref.yamaguchi.lg.jp/cms/a12500/hukyuu/demae-index/pic1_1_2011021107135409.jpg"/>
          <p:cNvPicPr>
            <a:picLocks noChangeAspect="1" noChangeArrowheads="1"/>
          </p:cNvPicPr>
          <p:nvPr/>
        </p:nvPicPr>
        <p:blipFill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2631" r="10784" b="7965"/>
          <a:stretch/>
        </p:blipFill>
        <p:spPr bwMode="auto">
          <a:xfrm>
            <a:off x="3300586" y="2192400"/>
            <a:ext cx="3515780" cy="264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ef.yamaguchi.lg.jp/cms/a12500/hukyuu/demae-index/pic1_2_2012020816092542.jpg"/>
          <p:cNvPicPr>
            <a:picLocks noChangeAspect="1" noChangeArrowheads="1"/>
          </p:cNvPicPr>
          <p:nvPr/>
        </p:nvPicPr>
        <p:blipFill rotWithShape="1">
          <a:blip r:embed="rId17">
            <a:duotone>
              <a:prstClr val="black"/>
              <a:schemeClr val="accent3">
                <a:tint val="45000"/>
                <a:satMod val="400000"/>
              </a:schemeClr>
            </a:duotone>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l="16420" t="11388" r="9867" b="1789"/>
          <a:stretch/>
        </p:blipFill>
        <p:spPr bwMode="auto">
          <a:xfrm>
            <a:off x="6427946" y="44624"/>
            <a:ext cx="2644650" cy="2073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tatistics Students Study by Teaching"/>
          <p:cNvPicPr>
            <a:picLocks noChangeAspect="1" noChangeArrowheads="1"/>
          </p:cNvPicPr>
          <p:nvPr/>
        </p:nvPicPr>
        <p:blipFill rotWithShape="1">
          <a:blip r:embed="rId19">
            <a:duotone>
              <a:prstClr val="black"/>
              <a:schemeClr val="accent3">
                <a:tint val="45000"/>
                <a:satMod val="400000"/>
              </a:schemeClr>
            </a:duotone>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val="0"/>
              </a:ext>
            </a:extLst>
          </a:blip>
          <a:srcRect l="3434" t="303" b="13855"/>
          <a:stretch/>
        </p:blipFill>
        <p:spPr bwMode="auto">
          <a:xfrm>
            <a:off x="57504" y="44624"/>
            <a:ext cx="3525024" cy="20735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sharpenSoften amount="50000"/>
                    </a14:imgEffect>
                  </a14:imgLayer>
                </a14:imgProps>
              </a:ext>
            </a:extLst>
          </a:blip>
          <a:srcRect l="3923" r="2616"/>
          <a:stretch/>
        </p:blipFill>
        <p:spPr bwMode="auto">
          <a:xfrm>
            <a:off x="7098063" y="4908976"/>
            <a:ext cx="1974532" cy="1904400"/>
          </a:xfrm>
          <a:prstGeom prst="rect">
            <a:avLst/>
          </a:prstGeom>
          <a:noFill/>
          <a:ln w="9525">
            <a:noFill/>
            <a:miter lim="800000"/>
            <a:headEnd/>
            <a:tailEnd/>
          </a:ln>
          <a:effectLst/>
        </p:spPr>
      </p:pic>
      <p:sp>
        <p:nvSpPr>
          <p:cNvPr id="15" name="14 Rectángulo"/>
          <p:cNvSpPr/>
          <p:nvPr/>
        </p:nvSpPr>
        <p:spPr>
          <a:xfrm>
            <a:off x="0" y="0"/>
            <a:ext cx="9180512" cy="6858000"/>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0" y="4212414"/>
            <a:ext cx="3021468"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Orlando G</a:t>
            </a:r>
            <a:r>
              <a:rPr lang="en-U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ONZÁLEZ</a:t>
            </a:r>
            <a:endParaRPr lang="es-E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a:p>
            <a:pPr algn="ctr">
              <a:lnSpc>
                <a:spcPts val="2400"/>
              </a:lnSpc>
            </a:pPr>
            <a:r>
              <a:rPr lang="en-US" altLang="ja-JP" sz="2000" b="1"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IDEC, Hiroshima University</a:t>
            </a:r>
          </a:p>
          <a:p>
            <a:pPr algn="ctr">
              <a:lnSpc>
                <a:spcPts val="2400"/>
              </a:lnSpc>
            </a:pPr>
            <a:r>
              <a:rPr lang="en-US" altLang="ja-JP" sz="20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Japan</a:t>
            </a:r>
            <a:endParaRPr lang="ja-JP" altLang="en-US" sz="2000" b="1" cap="none" spc="5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9" name="18 Rectángulo"/>
          <p:cNvSpPr/>
          <p:nvPr/>
        </p:nvSpPr>
        <p:spPr>
          <a:xfrm>
            <a:off x="0" y="1052736"/>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3600" b="1" spc="-3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Senior </a:t>
            </a:r>
            <a:r>
              <a:rPr lang="en-US" altLang="ja-JP" sz="3600" b="1" spc="-3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High School </a:t>
            </a:r>
            <a:r>
              <a:rPr lang="en-US" altLang="ja-JP" sz="3600" b="1" spc="-3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Mathematics </a:t>
            </a:r>
            <a:r>
              <a:rPr lang="en-US" altLang="ja-JP" sz="3600" b="1" spc="-3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Teachers</a:t>
            </a:r>
            <a:r>
              <a:rPr lang="en-US" altLang="ja-JP" sz="3600" b="1" spc="-3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altLang="ja-JP" sz="3600" b="1" spc="-3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en-US" altLang="ja-JP" sz="3600" b="1" spc="-3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Difficulty to Teach Statistics: </a:t>
            </a:r>
          </a:p>
          <a:p>
            <a:pPr algn="ctr"/>
            <a:r>
              <a:rPr lang="en-US" altLang="ja-JP" sz="3600" b="1" spc="-3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The Cases of Japan and Thailand</a:t>
            </a:r>
            <a:endParaRPr lang="ja-JP" altLang="en-US" sz="3600" b="1" cap="none" spc="-3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6" name="15 Rectángulo"/>
          <p:cNvSpPr/>
          <p:nvPr/>
        </p:nvSpPr>
        <p:spPr>
          <a:xfrm>
            <a:off x="0" y="5494902"/>
            <a:ext cx="9144000" cy="43088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200" b="1" dirty="0">
                <a:ln w="11430"/>
                <a:solidFill>
                  <a:srgbClr val="000000"/>
                </a:solidFill>
                <a:effectLst>
                  <a:outerShdw blurRad="76200" dist="50800" dir="5400000" algn="tl" rotWithShape="0">
                    <a:srgbClr val="000000">
                      <a:alpha val="65000"/>
                    </a:srgbClr>
                  </a:outerShdw>
                </a:effectLst>
                <a:latin typeface="+mn-lt"/>
                <a:ea typeface="ＭＳ Ｐゴシック" pitchFamily="50" charset="-128"/>
              </a:rPr>
              <a:t>APEC-Tsukuba International Conference </a:t>
            </a:r>
            <a:r>
              <a:rPr lang="en-US" altLang="zh-CN" sz="2200" b="1" dirty="0" smtClean="0">
                <a:ln w="11430"/>
                <a:solidFill>
                  <a:srgbClr val="000000"/>
                </a:solidFill>
                <a:effectLst>
                  <a:outerShdw blurRad="76200" dist="50800" dir="5400000" algn="tl" rotWithShape="0">
                    <a:srgbClr val="000000">
                      <a:alpha val="65000"/>
                    </a:srgbClr>
                  </a:outerShdw>
                </a:effectLst>
                <a:latin typeface="+mn-lt"/>
                <a:ea typeface="ＭＳ Ｐゴシック" pitchFamily="50" charset="-128"/>
              </a:rPr>
              <a:t>IX</a:t>
            </a:r>
          </a:p>
        </p:txBody>
      </p:sp>
      <p:sp>
        <p:nvSpPr>
          <p:cNvPr id="20" name="19 Rectángulo"/>
          <p:cNvSpPr/>
          <p:nvPr/>
        </p:nvSpPr>
        <p:spPr>
          <a:xfrm>
            <a:off x="2430405" y="6094457"/>
            <a:ext cx="4319709" cy="43088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2200" b="1" spc="50" dirty="0" smtClean="0">
                <a:ln w="11430"/>
                <a:solidFill>
                  <a:srgbClr val="000000"/>
                </a:solidFill>
                <a:effectLst>
                  <a:outerShdw blurRad="76200" dist="50800" dir="5400000" algn="tl" rotWithShape="0">
                    <a:srgbClr val="000000">
                      <a:alpha val="65000"/>
                    </a:srgbClr>
                  </a:outerShdw>
                </a:effectLst>
                <a:latin typeface="+mn-lt"/>
              </a:rPr>
              <a:t>Tokyo, Japan – February 11</a:t>
            </a:r>
            <a:r>
              <a:rPr lang="en-US" altLang="ja-JP" sz="2200" b="1" spc="50" dirty="0" smtClean="0">
                <a:ln w="11430"/>
                <a:solidFill>
                  <a:srgbClr val="000000"/>
                </a:solidFill>
                <a:effectLst>
                  <a:outerShdw blurRad="76200" dist="50800" dir="5400000" algn="tl" rotWithShape="0">
                    <a:srgbClr val="000000">
                      <a:alpha val="65000"/>
                    </a:srgbClr>
                  </a:outerShdw>
                </a:effectLst>
                <a:latin typeface="Times New Roman" pitchFamily="18" charset="0"/>
                <a:cs typeface="Times New Roman" pitchFamily="18" charset="0"/>
              </a:rPr>
              <a:t>,</a:t>
            </a:r>
            <a:r>
              <a:rPr lang="en-US" altLang="ja-JP" sz="2200" b="1" spc="50" dirty="0" smtClean="0">
                <a:ln w="11430"/>
                <a:solidFill>
                  <a:srgbClr val="000000"/>
                </a:solidFill>
                <a:effectLst>
                  <a:outerShdw blurRad="76200" dist="50800" dir="5400000" algn="tl" rotWithShape="0">
                    <a:srgbClr val="000000">
                      <a:alpha val="65000"/>
                    </a:srgbClr>
                  </a:outerShdw>
                </a:effectLst>
                <a:latin typeface="+mn-lt"/>
              </a:rPr>
              <a:t> 2015 </a:t>
            </a:r>
            <a:endParaRPr lang="ja-JP" altLang="en-US" sz="2200" b="1" spc="50" dirty="0">
              <a:ln w="11430"/>
              <a:solidFill>
                <a:srgbClr val="000000"/>
              </a:solidFill>
              <a:effectLst>
                <a:outerShdw blurRad="76200" dist="50800" dir="5400000" algn="tl" rotWithShape="0">
                  <a:srgbClr val="000000">
                    <a:alpha val="65000"/>
                  </a:srgbClr>
                </a:outerShdw>
              </a:effectLst>
              <a:latin typeface="+mn-lt"/>
            </a:endParaRPr>
          </a:p>
        </p:txBody>
      </p:sp>
      <p:sp>
        <p:nvSpPr>
          <p:cNvPr id="18" name="17 Rectángulo"/>
          <p:cNvSpPr/>
          <p:nvPr/>
        </p:nvSpPr>
        <p:spPr>
          <a:xfrm>
            <a:off x="2149365" y="5794679"/>
            <a:ext cx="4881786" cy="43088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2200" b="1" spc="50" dirty="0">
                <a:ln w="11430"/>
                <a:solidFill>
                  <a:srgbClr val="000000"/>
                </a:solidFill>
                <a:effectLst>
                  <a:outerShdw blurRad="76200" dist="50800" dir="5400000" algn="tl" rotWithShape="0">
                    <a:srgbClr val="000000">
                      <a:alpha val="65000"/>
                    </a:srgbClr>
                  </a:outerShdw>
                </a:effectLst>
                <a:latin typeface="+mn-lt"/>
              </a:rPr>
              <a:t>University of Tsukuba, </a:t>
            </a:r>
            <a:r>
              <a:rPr lang="en-US" altLang="ja-JP" sz="2200" b="1" spc="50" dirty="0" smtClean="0">
                <a:ln w="11430"/>
                <a:solidFill>
                  <a:srgbClr val="000000"/>
                </a:solidFill>
                <a:effectLst>
                  <a:outerShdw blurRad="76200" dist="50800" dir="5400000" algn="tl" rotWithShape="0">
                    <a:srgbClr val="000000">
                      <a:alpha val="65000"/>
                    </a:srgbClr>
                  </a:outerShdw>
                </a:effectLst>
                <a:latin typeface="+mn-lt"/>
              </a:rPr>
              <a:t>Otsuka </a:t>
            </a:r>
            <a:r>
              <a:rPr lang="en-US" altLang="ja-JP" sz="2200" b="1" spc="50" dirty="0">
                <a:ln w="11430"/>
                <a:solidFill>
                  <a:srgbClr val="000000"/>
                </a:solidFill>
                <a:effectLst>
                  <a:outerShdw blurRad="76200" dist="50800" dir="5400000" algn="tl" rotWithShape="0">
                    <a:srgbClr val="000000">
                      <a:alpha val="65000"/>
                    </a:srgbClr>
                  </a:outerShdw>
                </a:effectLst>
                <a:latin typeface="+mn-lt"/>
              </a:rPr>
              <a:t>Campus</a:t>
            </a:r>
            <a:endParaRPr lang="ja-JP" altLang="en-US" sz="2200" b="1" spc="50" dirty="0">
              <a:ln w="11430"/>
              <a:solidFill>
                <a:srgbClr val="000000"/>
              </a:solidFill>
              <a:effectLst>
                <a:outerShdw blurRad="76200" dist="50800" dir="5400000" algn="tl" rotWithShape="0">
                  <a:srgbClr val="000000">
                    <a:alpha val="65000"/>
                  </a:srgbClr>
                </a:outerShdw>
              </a:effectLst>
              <a:latin typeface="+mn-lt"/>
            </a:endParaRPr>
          </a:p>
        </p:txBody>
      </p:sp>
      <p:sp>
        <p:nvSpPr>
          <p:cNvPr id="23" name="22 Rectángulo"/>
          <p:cNvSpPr/>
          <p:nvPr/>
        </p:nvSpPr>
        <p:spPr>
          <a:xfrm>
            <a:off x="3072244" y="4212414"/>
            <a:ext cx="3362523"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altLang="ja-JP" sz="2400" b="1" cap="none" spc="50" dirty="0" err="1"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Masami</a:t>
            </a:r>
            <a:r>
              <a:rPr lang="es-E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en-U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ISODA</a:t>
            </a:r>
            <a:endParaRPr lang="es-E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a:p>
            <a:pPr algn="ctr">
              <a:lnSpc>
                <a:spcPts val="2400"/>
              </a:lnSpc>
            </a:pPr>
            <a:r>
              <a:rPr lang="en-US" altLang="ja-JP" sz="2000" b="1"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CRICED, University of Tsukuba</a:t>
            </a:r>
          </a:p>
          <a:p>
            <a:pPr algn="ctr">
              <a:lnSpc>
                <a:spcPts val="2400"/>
              </a:lnSpc>
            </a:pPr>
            <a:r>
              <a:rPr lang="en-US" altLang="ja-JP" sz="20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Japan</a:t>
            </a:r>
            <a:endParaRPr lang="ja-JP" altLang="en-US" sz="2000" b="1" cap="none" spc="5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4" name="23 Rectángulo"/>
          <p:cNvSpPr/>
          <p:nvPr/>
        </p:nvSpPr>
        <p:spPr>
          <a:xfrm>
            <a:off x="6485543" y="4212414"/>
            <a:ext cx="2694969"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altLang="ja-JP" sz="2400" b="1" cap="none" spc="50" dirty="0" err="1"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Somchai</a:t>
            </a:r>
            <a:r>
              <a:rPr lang="es-E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en-U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CHITMUN</a:t>
            </a:r>
            <a:endParaRPr lang="es-ES" altLang="ja-JP" sz="24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a:p>
            <a:pPr algn="ctr">
              <a:lnSpc>
                <a:spcPts val="2400"/>
              </a:lnSpc>
            </a:pPr>
            <a:r>
              <a:rPr lang="en-US" altLang="ja-JP" sz="2000" b="1" dirty="0" err="1">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Srimahosot</a:t>
            </a:r>
            <a:r>
              <a:rPr lang="en-US" altLang="ja-JP" sz="2000" b="1"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en-US" altLang="ja-JP" sz="2000" b="1"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School</a:t>
            </a:r>
          </a:p>
          <a:p>
            <a:pPr algn="ctr">
              <a:lnSpc>
                <a:spcPts val="2400"/>
              </a:lnSpc>
            </a:pPr>
            <a:r>
              <a:rPr lang="en-US" altLang="ja-JP" sz="2000" b="1" cap="none" spc="50" dirty="0" smtClean="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Thailand</a:t>
            </a:r>
            <a:endParaRPr lang="ja-JP" altLang="en-US" sz="2000" b="1" cap="none" spc="50" dirty="0">
              <a:ln w="11430"/>
              <a:gradFill>
                <a:gsLst>
                  <a:gs pos="25000">
                    <a:srgbClr val="963431"/>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2471471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p:cTn id="13" dur="500" fill="hold"/>
                                        <p:tgtEl>
                                          <p:spTgt spid="1036"/>
                                        </p:tgtEl>
                                        <p:attrNameLst>
                                          <p:attrName>ppt_w</p:attrName>
                                        </p:attrNameLst>
                                      </p:cBhvr>
                                      <p:tavLst>
                                        <p:tav tm="0">
                                          <p:val>
                                            <p:fltVal val="0"/>
                                          </p:val>
                                        </p:tav>
                                        <p:tav tm="100000">
                                          <p:val>
                                            <p:strVal val="#ppt_w"/>
                                          </p:val>
                                        </p:tav>
                                      </p:tavLst>
                                    </p:anim>
                                    <p:anim calcmode="lin" valueType="num">
                                      <p:cBhvr>
                                        <p:cTn id="14" dur="500" fill="hold"/>
                                        <p:tgtEl>
                                          <p:spTgt spid="1036"/>
                                        </p:tgtEl>
                                        <p:attrNameLst>
                                          <p:attrName>ppt_h</p:attrName>
                                        </p:attrNameLst>
                                      </p:cBhvr>
                                      <p:tavLst>
                                        <p:tav tm="0">
                                          <p:val>
                                            <p:fltVal val="0"/>
                                          </p:val>
                                        </p:tav>
                                        <p:tav tm="100000">
                                          <p:val>
                                            <p:strVal val="#ppt_h"/>
                                          </p:val>
                                        </p:tav>
                                      </p:tavLst>
                                    </p:anim>
                                    <p:animEffect transition="in" filter="fade">
                                      <p:cBhvr>
                                        <p:cTn id="15" dur="500"/>
                                        <p:tgtEl>
                                          <p:spTgt spid="103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42"/>
                                        </p:tgtEl>
                                        <p:attrNameLst>
                                          <p:attrName>style.visibility</p:attrName>
                                        </p:attrNameLst>
                                      </p:cBhvr>
                                      <p:to>
                                        <p:strVal val="visible"/>
                                      </p:to>
                                    </p:set>
                                    <p:anim calcmode="lin" valueType="num">
                                      <p:cBhvr>
                                        <p:cTn id="19" dur="500" fill="hold"/>
                                        <p:tgtEl>
                                          <p:spTgt spid="1042"/>
                                        </p:tgtEl>
                                        <p:attrNameLst>
                                          <p:attrName>ppt_w</p:attrName>
                                        </p:attrNameLst>
                                      </p:cBhvr>
                                      <p:tavLst>
                                        <p:tav tm="0">
                                          <p:val>
                                            <p:fltVal val="0"/>
                                          </p:val>
                                        </p:tav>
                                        <p:tav tm="100000">
                                          <p:val>
                                            <p:strVal val="#ppt_w"/>
                                          </p:val>
                                        </p:tav>
                                      </p:tavLst>
                                    </p:anim>
                                    <p:anim calcmode="lin" valueType="num">
                                      <p:cBhvr>
                                        <p:cTn id="20" dur="500" fill="hold"/>
                                        <p:tgtEl>
                                          <p:spTgt spid="1042"/>
                                        </p:tgtEl>
                                        <p:attrNameLst>
                                          <p:attrName>ppt_h</p:attrName>
                                        </p:attrNameLst>
                                      </p:cBhvr>
                                      <p:tavLst>
                                        <p:tav tm="0">
                                          <p:val>
                                            <p:fltVal val="0"/>
                                          </p:val>
                                        </p:tav>
                                        <p:tav tm="100000">
                                          <p:val>
                                            <p:strVal val="#ppt_h"/>
                                          </p:val>
                                        </p:tav>
                                      </p:tavLst>
                                    </p:anim>
                                    <p:animEffect transition="in" filter="fade">
                                      <p:cBhvr>
                                        <p:cTn id="21" dur="500"/>
                                        <p:tgtEl>
                                          <p:spTgt spid="104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40"/>
                                        </p:tgtEl>
                                        <p:attrNameLst>
                                          <p:attrName>style.visibility</p:attrName>
                                        </p:attrNameLst>
                                      </p:cBhvr>
                                      <p:to>
                                        <p:strVal val="visible"/>
                                      </p:to>
                                    </p:set>
                                    <p:anim calcmode="lin" valueType="num">
                                      <p:cBhvr>
                                        <p:cTn id="25" dur="500" fill="hold"/>
                                        <p:tgtEl>
                                          <p:spTgt spid="1040"/>
                                        </p:tgtEl>
                                        <p:attrNameLst>
                                          <p:attrName>ppt_w</p:attrName>
                                        </p:attrNameLst>
                                      </p:cBhvr>
                                      <p:tavLst>
                                        <p:tav tm="0">
                                          <p:val>
                                            <p:fltVal val="0"/>
                                          </p:val>
                                        </p:tav>
                                        <p:tav tm="100000">
                                          <p:val>
                                            <p:strVal val="#ppt_w"/>
                                          </p:val>
                                        </p:tav>
                                      </p:tavLst>
                                    </p:anim>
                                    <p:anim calcmode="lin" valueType="num">
                                      <p:cBhvr>
                                        <p:cTn id="26" dur="500" fill="hold"/>
                                        <p:tgtEl>
                                          <p:spTgt spid="1040"/>
                                        </p:tgtEl>
                                        <p:attrNameLst>
                                          <p:attrName>ppt_h</p:attrName>
                                        </p:attrNameLst>
                                      </p:cBhvr>
                                      <p:tavLst>
                                        <p:tav tm="0">
                                          <p:val>
                                            <p:fltVal val="0"/>
                                          </p:val>
                                        </p:tav>
                                        <p:tav tm="100000">
                                          <p:val>
                                            <p:strVal val="#ppt_h"/>
                                          </p:val>
                                        </p:tav>
                                      </p:tavLst>
                                    </p:anim>
                                    <p:animEffect transition="in" filter="fade">
                                      <p:cBhvr>
                                        <p:cTn id="27" dur="500"/>
                                        <p:tgtEl>
                                          <p:spTgt spid="104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p:cTn id="31" dur="500" fill="hold"/>
                                        <p:tgtEl>
                                          <p:spTgt spid="1031"/>
                                        </p:tgtEl>
                                        <p:attrNameLst>
                                          <p:attrName>ppt_w</p:attrName>
                                        </p:attrNameLst>
                                      </p:cBhvr>
                                      <p:tavLst>
                                        <p:tav tm="0">
                                          <p:val>
                                            <p:fltVal val="0"/>
                                          </p:val>
                                        </p:tav>
                                        <p:tav tm="100000">
                                          <p:val>
                                            <p:strVal val="#ppt_w"/>
                                          </p:val>
                                        </p:tav>
                                      </p:tavLst>
                                    </p:anim>
                                    <p:anim calcmode="lin" valueType="num">
                                      <p:cBhvr>
                                        <p:cTn id="32" dur="500" fill="hold"/>
                                        <p:tgtEl>
                                          <p:spTgt spid="1031"/>
                                        </p:tgtEl>
                                        <p:attrNameLst>
                                          <p:attrName>ppt_h</p:attrName>
                                        </p:attrNameLst>
                                      </p:cBhvr>
                                      <p:tavLst>
                                        <p:tav tm="0">
                                          <p:val>
                                            <p:fltVal val="0"/>
                                          </p:val>
                                        </p:tav>
                                        <p:tav tm="100000">
                                          <p:val>
                                            <p:strVal val="#ppt_h"/>
                                          </p:val>
                                        </p:tav>
                                      </p:tavLst>
                                    </p:anim>
                                    <p:animEffect transition="in" filter="fade">
                                      <p:cBhvr>
                                        <p:cTn id="33" dur="500"/>
                                        <p:tgtEl>
                                          <p:spTgt spid="1031"/>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8"/>
                                        </p:tgtEl>
                                        <p:attrNameLst>
                                          <p:attrName>style.visibility</p:attrName>
                                        </p:attrNameLst>
                                      </p:cBhvr>
                                      <p:to>
                                        <p:strVal val="visible"/>
                                      </p:to>
                                    </p:set>
                                    <p:anim calcmode="lin" valueType="num">
                                      <p:cBhvr>
                                        <p:cTn id="37" dur="500" fill="hold"/>
                                        <p:tgtEl>
                                          <p:spTgt spid="1038"/>
                                        </p:tgtEl>
                                        <p:attrNameLst>
                                          <p:attrName>ppt_w</p:attrName>
                                        </p:attrNameLst>
                                      </p:cBhvr>
                                      <p:tavLst>
                                        <p:tav tm="0">
                                          <p:val>
                                            <p:fltVal val="0"/>
                                          </p:val>
                                        </p:tav>
                                        <p:tav tm="100000">
                                          <p:val>
                                            <p:strVal val="#ppt_w"/>
                                          </p:val>
                                        </p:tav>
                                      </p:tavLst>
                                    </p:anim>
                                    <p:anim calcmode="lin" valueType="num">
                                      <p:cBhvr>
                                        <p:cTn id="38" dur="500" fill="hold"/>
                                        <p:tgtEl>
                                          <p:spTgt spid="1038"/>
                                        </p:tgtEl>
                                        <p:attrNameLst>
                                          <p:attrName>ppt_h</p:attrName>
                                        </p:attrNameLst>
                                      </p:cBhvr>
                                      <p:tavLst>
                                        <p:tav tm="0">
                                          <p:val>
                                            <p:fltVal val="0"/>
                                          </p:val>
                                        </p:tav>
                                        <p:tav tm="100000">
                                          <p:val>
                                            <p:strVal val="#ppt_h"/>
                                          </p:val>
                                        </p:tav>
                                      </p:tavLst>
                                    </p:anim>
                                    <p:animEffect transition="in" filter="fade">
                                      <p:cBhvr>
                                        <p:cTn id="39" dur="500"/>
                                        <p:tgtEl>
                                          <p:spTgt spid="103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Effect transition="in" filter="fade">
                                      <p:cBhvr>
                                        <p:cTn id="45" dur="500"/>
                                        <p:tgtEl>
                                          <p:spTgt spid="102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4000"/>
                            </p:stCondLst>
                            <p:childTnLst>
                              <p:par>
                                <p:cTn id="53" presetID="53"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childTnLst>
                          </p:cTn>
                        </p:par>
                        <p:par>
                          <p:cTn id="63" fill="hold">
                            <p:stCondLst>
                              <p:cond delay="4500"/>
                            </p:stCondLst>
                            <p:childTnLst>
                              <p:par>
                                <p:cTn id="64" presetID="53"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23" presetClass="entr" presetSubtype="16"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childTnLst>
                                </p:cTn>
                              </p:par>
                              <p:par>
                                <p:cTn id="77" presetID="53"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par>
                                <p:cTn id="87" presetID="23" presetClass="entr" presetSubtype="16"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childTnLst>
                                </p:cTn>
                              </p:par>
                              <p:par>
                                <p:cTn id="91" presetID="53"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animEffect transition="in" filter="fade">
                                      <p:cBhvr>
                                        <p:cTn id="95" dur="500"/>
                                        <p:tgtEl>
                                          <p:spTgt spid="23"/>
                                        </p:tgtEl>
                                      </p:cBhvr>
                                    </p:animEffect>
                                  </p:childTnLst>
                                </p:cTn>
                              </p:par>
                              <p:par>
                                <p:cTn id="96" presetID="53" presetClass="entr" presetSubtype="0"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4053009311"/>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9</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94872" y="971416"/>
            <a:ext cx="8335336" cy="430887"/>
          </a:xfrm>
          <a:prstGeom prst="rect">
            <a:avLst/>
          </a:prstGeom>
        </p:spPr>
        <p:txBody>
          <a:bodyPr wrap="square">
            <a:spAutoFit/>
          </a:bodyPr>
          <a:lstStyle/>
          <a:p>
            <a:pPr marL="285750" indent="-285750" algn="just">
              <a:buFont typeface="Arial" panose="020B0604020202020204" pitchFamily="34" charset="0"/>
              <a:buChar char="•"/>
            </a:pPr>
            <a:r>
              <a:rPr lang="en-US" altLang="ja-JP" sz="2100" dirty="0" smtClean="0">
                <a:latin typeface="+mn-lt"/>
              </a:rPr>
              <a:t>Let’s start with Variable (a): Age at death of 34 persons.</a:t>
            </a:r>
            <a:endParaRPr lang="ja-JP" altLang="en-US" sz="2100" dirty="0">
              <a:latin typeface="+mn-lt"/>
            </a:endParaRPr>
          </a:p>
        </p:txBody>
      </p:sp>
      <p:sp>
        <p:nvSpPr>
          <p:cNvPr id="5" name="4 Rectángulo"/>
          <p:cNvSpPr/>
          <p:nvPr/>
        </p:nvSpPr>
        <p:spPr>
          <a:xfrm>
            <a:off x="394872" y="1609015"/>
            <a:ext cx="8691867" cy="415498"/>
          </a:xfrm>
          <a:prstGeom prst="rect">
            <a:avLst/>
          </a:prstGeom>
        </p:spPr>
        <p:txBody>
          <a:bodyPr wrap="none">
            <a:spAutoFit/>
          </a:bodyPr>
          <a:lstStyle/>
          <a:p>
            <a:pPr marL="342900" indent="-342900">
              <a:buFont typeface="Arial" panose="020B0604020202020204" pitchFamily="34" charset="0"/>
              <a:buChar char="•"/>
            </a:pPr>
            <a:r>
              <a:rPr lang="en-US" altLang="ja-JP" sz="2100" dirty="0" smtClean="0">
                <a:latin typeface="+mn-lt"/>
              </a:rPr>
              <a:t>From context (context knowledge): People </a:t>
            </a:r>
            <a:r>
              <a:rPr lang="en-US" altLang="ja-JP" sz="2100" dirty="0">
                <a:latin typeface="+mn-lt"/>
              </a:rPr>
              <a:t>usually die when they are older.</a:t>
            </a:r>
            <a:endParaRPr lang="ja-JP" altLang="en-US" sz="2100" dirty="0">
              <a:latin typeface="+mn-lt"/>
            </a:endParaRPr>
          </a:p>
        </p:txBody>
      </p:sp>
      <p:sp>
        <p:nvSpPr>
          <p:cNvPr id="7" name="6 Rectángulo"/>
          <p:cNvSpPr/>
          <p:nvPr/>
        </p:nvSpPr>
        <p:spPr>
          <a:xfrm>
            <a:off x="394872" y="2853435"/>
            <a:ext cx="8111397" cy="738664"/>
          </a:xfrm>
          <a:prstGeom prst="rect">
            <a:avLst/>
          </a:prstGeom>
        </p:spPr>
        <p:txBody>
          <a:bodyPr wrap="square">
            <a:spAutoFit/>
          </a:bodyPr>
          <a:lstStyle/>
          <a:p>
            <a:pPr marL="342900" indent="-342900" algn="just">
              <a:buFont typeface="Arial" panose="020B0604020202020204" pitchFamily="34" charset="0"/>
              <a:buChar char="•"/>
            </a:pPr>
            <a:r>
              <a:rPr lang="en-US" altLang="ja-JP" sz="2100" dirty="0">
                <a:latin typeface="+mn-lt"/>
              </a:rPr>
              <a:t>From interrogating the data (critical question): How should </a:t>
            </a:r>
            <a:r>
              <a:rPr lang="en-US" altLang="ja-JP" sz="2100" dirty="0" smtClean="0">
                <a:latin typeface="+mn-lt"/>
              </a:rPr>
              <a:t>be the shape of </a:t>
            </a:r>
            <a:r>
              <a:rPr lang="en-US" altLang="ja-JP" sz="2100" dirty="0">
                <a:latin typeface="+mn-lt"/>
              </a:rPr>
              <a:t>the graph? </a:t>
            </a:r>
            <a:r>
              <a:rPr lang="en-US" altLang="ja-JP" sz="2100" dirty="0" smtClean="0">
                <a:latin typeface="+mn-lt"/>
              </a:rPr>
              <a:t> </a:t>
            </a:r>
            <a:endParaRPr lang="ja-JP" altLang="en-US" sz="2100" dirty="0">
              <a:latin typeface="+mn-lt"/>
            </a:endParaRPr>
          </a:p>
        </p:txBody>
      </p:sp>
      <p:sp>
        <p:nvSpPr>
          <p:cNvPr id="8" name="7 Rectángulo"/>
          <p:cNvSpPr/>
          <p:nvPr/>
        </p:nvSpPr>
        <p:spPr>
          <a:xfrm>
            <a:off x="394872" y="4744187"/>
            <a:ext cx="5200847" cy="415498"/>
          </a:xfrm>
          <a:prstGeom prst="rect">
            <a:avLst/>
          </a:prstGeom>
        </p:spPr>
        <p:txBody>
          <a:bodyPr wrap="none">
            <a:spAutoFit/>
          </a:bodyPr>
          <a:lstStyle/>
          <a:p>
            <a:pPr marL="342900" indent="-342900">
              <a:buFont typeface="Arial" panose="020B0604020202020204" pitchFamily="34" charset="0"/>
              <a:buChar char="•"/>
            </a:pPr>
            <a:r>
              <a:rPr lang="en-US" altLang="ja-JP" sz="2100" dirty="0" smtClean="0">
                <a:latin typeface="+mn-lt"/>
              </a:rPr>
              <a:t>Then, which graph represents Variable (a)?</a:t>
            </a:r>
            <a:endParaRPr lang="ja-JP" altLang="ja-JP" sz="2100" dirty="0">
              <a:latin typeface="+mn-lt"/>
            </a:endParaRPr>
          </a:p>
        </p:txBody>
      </p:sp>
      <p:sp>
        <p:nvSpPr>
          <p:cNvPr id="13" name="12 Rectángulo"/>
          <p:cNvSpPr/>
          <p:nvPr/>
        </p:nvSpPr>
        <p:spPr>
          <a:xfrm>
            <a:off x="618811" y="2231225"/>
            <a:ext cx="7413889" cy="415498"/>
          </a:xfrm>
          <a:prstGeom prst="rect">
            <a:avLst/>
          </a:prstGeom>
        </p:spPr>
        <p:txBody>
          <a:bodyPr wrap="none">
            <a:spAutoFit/>
          </a:bodyPr>
          <a:lstStyle/>
          <a:p>
            <a:r>
              <a:rPr lang="en-US" altLang="ja-JP" sz="2100" dirty="0" smtClean="0">
                <a:latin typeface="+mn-lt"/>
              </a:rPr>
              <a:t>⇒Most of the bars should be located at the right end of the X-axis</a:t>
            </a:r>
            <a:endParaRPr lang="ja-JP" altLang="en-US" sz="2100" dirty="0">
              <a:latin typeface="+mn-lt"/>
            </a:endParaRPr>
          </a:p>
        </p:txBody>
      </p:sp>
      <p:sp>
        <p:nvSpPr>
          <p:cNvPr id="14" name="13 Rectángulo"/>
          <p:cNvSpPr/>
          <p:nvPr/>
        </p:nvSpPr>
        <p:spPr>
          <a:xfrm>
            <a:off x="618811" y="3798811"/>
            <a:ext cx="8148983" cy="738664"/>
          </a:xfrm>
          <a:prstGeom prst="rect">
            <a:avLst/>
          </a:prstGeom>
        </p:spPr>
        <p:txBody>
          <a:bodyPr wrap="square">
            <a:spAutoFit/>
          </a:bodyPr>
          <a:lstStyle/>
          <a:p>
            <a:r>
              <a:rPr lang="en-US" altLang="ja-JP" sz="2100" dirty="0">
                <a:latin typeface="+mn-lt"/>
              </a:rPr>
              <a:t>⇒A left-skewed </a:t>
            </a:r>
            <a:r>
              <a:rPr lang="en-US" altLang="ja-JP" sz="2100" dirty="0" smtClean="0">
                <a:latin typeface="+mn-lt"/>
              </a:rPr>
              <a:t>distribution, </a:t>
            </a:r>
            <a:r>
              <a:rPr lang="en-US" altLang="ja-JP" sz="2100" dirty="0">
                <a:latin typeface="+mn-lt"/>
              </a:rPr>
              <a:t>with a light left tail and a heavy right tail</a:t>
            </a:r>
          </a:p>
          <a:p>
            <a:r>
              <a:rPr lang="en-US" altLang="ja-JP" sz="2100" dirty="0">
                <a:latin typeface="+mn-lt"/>
              </a:rPr>
              <a:t>⇒ </a:t>
            </a:r>
            <a:r>
              <a:rPr lang="en-US" altLang="ja-JP" sz="2100" dirty="0" smtClean="0">
                <a:latin typeface="+mn-lt"/>
              </a:rPr>
              <a:t>A </a:t>
            </a:r>
            <a:r>
              <a:rPr lang="en-US" altLang="ja-JP" sz="2100" dirty="0">
                <a:latin typeface="+mn-lt"/>
              </a:rPr>
              <a:t>left-skewed </a:t>
            </a:r>
            <a:r>
              <a:rPr lang="en-US" altLang="ja-JP" sz="2100" dirty="0" smtClean="0">
                <a:latin typeface="+mn-lt"/>
              </a:rPr>
              <a:t>distribution, with few elements </a:t>
            </a:r>
            <a:r>
              <a:rPr lang="en-US" altLang="ja-JP" sz="2100" dirty="0">
                <a:latin typeface="+mn-lt"/>
              </a:rPr>
              <a:t>on </a:t>
            </a:r>
            <a:r>
              <a:rPr lang="en-US" altLang="ja-JP" sz="2100" dirty="0" smtClean="0">
                <a:latin typeface="+mn-lt"/>
              </a:rPr>
              <a:t>its </a:t>
            </a:r>
            <a:r>
              <a:rPr lang="en-US" altLang="ja-JP" sz="2100" dirty="0">
                <a:latin typeface="+mn-lt"/>
              </a:rPr>
              <a:t>left tail.</a:t>
            </a:r>
            <a:endParaRPr lang="ja-JP" altLang="en-US" sz="2100" dirty="0">
              <a:latin typeface="+mn-lt"/>
            </a:endParaRPr>
          </a:p>
        </p:txBody>
      </p:sp>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77" y="5366397"/>
            <a:ext cx="8249417"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
        <p:nvSpPr>
          <p:cNvPr id="15" name="14 Rectángulo"/>
          <p:cNvSpPr/>
          <p:nvPr/>
        </p:nvSpPr>
        <p:spPr>
          <a:xfrm>
            <a:off x="499151" y="5373216"/>
            <a:ext cx="1619117" cy="936104"/>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499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6145"/>
                                        </p:tgtEl>
                                        <p:attrNameLst>
                                          <p:attrName>style.visibility</p:attrName>
                                        </p:attrNameLst>
                                      </p:cBhvr>
                                      <p:to>
                                        <p:strVal val="visible"/>
                                      </p:to>
                                    </p:set>
                                    <p:anim calcmode="lin" valueType="num">
                                      <p:cBhvr>
                                        <p:cTn id="40" dur="500" fill="hold"/>
                                        <p:tgtEl>
                                          <p:spTgt spid="6145"/>
                                        </p:tgtEl>
                                        <p:attrNameLst>
                                          <p:attrName>ppt_w</p:attrName>
                                        </p:attrNameLst>
                                      </p:cBhvr>
                                      <p:tavLst>
                                        <p:tav tm="0">
                                          <p:val>
                                            <p:fltVal val="0"/>
                                          </p:val>
                                        </p:tav>
                                        <p:tav tm="100000">
                                          <p:val>
                                            <p:strVal val="#ppt_w"/>
                                          </p:val>
                                        </p:tav>
                                      </p:tavLst>
                                    </p:anim>
                                    <p:anim calcmode="lin" valueType="num">
                                      <p:cBhvr>
                                        <p:cTn id="41" dur="500" fill="hold"/>
                                        <p:tgtEl>
                                          <p:spTgt spid="6145"/>
                                        </p:tgtEl>
                                        <p:attrNameLst>
                                          <p:attrName>ppt_h</p:attrName>
                                        </p:attrNameLst>
                                      </p:cBhvr>
                                      <p:tavLst>
                                        <p:tav tm="0">
                                          <p:val>
                                            <p:fltVal val="0"/>
                                          </p:val>
                                        </p:tav>
                                        <p:tav tm="100000">
                                          <p:val>
                                            <p:strVal val="#ppt_h"/>
                                          </p:val>
                                        </p:tav>
                                      </p:tavLst>
                                    </p:anim>
                                    <p:animEffect transition="in" filter="fade">
                                      <p:cBhvr>
                                        <p:cTn id="42" dur="500"/>
                                        <p:tgtEl>
                                          <p:spTgt spid="614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3"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635156782"/>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10</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21997" y="1075885"/>
            <a:ext cx="8138895" cy="430887"/>
          </a:xfrm>
          <a:prstGeom prst="rect">
            <a:avLst/>
          </a:prstGeom>
        </p:spPr>
        <p:txBody>
          <a:bodyPr wrap="none">
            <a:spAutoFit/>
          </a:bodyPr>
          <a:lstStyle/>
          <a:p>
            <a:pPr marL="342900" indent="-342900">
              <a:buFont typeface="Arial" panose="020B0604020202020204" pitchFamily="34" charset="0"/>
              <a:buChar char="•"/>
            </a:pPr>
            <a:r>
              <a:rPr lang="en-US" altLang="ja-JP" sz="2200" dirty="0" smtClean="0">
                <a:latin typeface="+mj-lt"/>
              </a:rPr>
              <a:t>From the description (statistical knowledge): The sample size is 34.</a:t>
            </a:r>
            <a:endParaRPr lang="ja-JP" altLang="ja-JP" sz="2200" dirty="0">
              <a:latin typeface="+mj-lt"/>
            </a:endParaRPr>
          </a:p>
        </p:txBody>
      </p:sp>
      <p:sp>
        <p:nvSpPr>
          <p:cNvPr id="12" name="11 Rectángulo"/>
          <p:cNvSpPr/>
          <p:nvPr/>
        </p:nvSpPr>
        <p:spPr>
          <a:xfrm>
            <a:off x="416499" y="1817953"/>
            <a:ext cx="8111397"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From the description (mathematical + statistical knowledge): The total count of elements in the graph must be equal to 34.</a:t>
            </a:r>
            <a:endParaRPr lang="ja-JP" altLang="ja-JP" sz="2200" dirty="0">
              <a:latin typeface="+mj-lt"/>
            </a:endParaRPr>
          </a:p>
        </p:txBody>
      </p:sp>
      <p:sp>
        <p:nvSpPr>
          <p:cNvPr id="16" name="15 Rectángulo"/>
          <p:cNvSpPr/>
          <p:nvPr/>
        </p:nvSpPr>
        <p:spPr>
          <a:xfrm>
            <a:off x="784610" y="2898575"/>
            <a:ext cx="7743286" cy="769441"/>
          </a:xfrm>
          <a:prstGeom prst="rect">
            <a:avLst/>
          </a:prstGeom>
        </p:spPr>
        <p:txBody>
          <a:bodyPr wrap="square">
            <a:spAutoFit/>
          </a:bodyPr>
          <a:lstStyle/>
          <a:p>
            <a:pPr algn="just"/>
            <a:r>
              <a:rPr lang="en-US" altLang="ja-JP" sz="2200" dirty="0" smtClean="0">
                <a:latin typeface="+mj-lt"/>
              </a:rPr>
              <a:t>⇒If we suppose that the smallest bar represents 1 person, then the answer it’s Graph 1!</a:t>
            </a:r>
            <a:endParaRPr lang="ja-JP" altLang="en-US" sz="2200" dirty="0">
              <a:latin typeface="+mj-l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285" y="3979197"/>
            <a:ext cx="4104456" cy="221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9323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841964860"/>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11</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85926" y="1298052"/>
            <a:ext cx="8344282"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Regarding our survey, 46 out of 78 (58.9%) of the Japanese senior high school teachers correctly matched Variable (a) to Graph 1.</a:t>
            </a:r>
            <a:endParaRPr lang="ja-JP" altLang="en-US" sz="2200" dirty="0">
              <a:latin typeface="+mj-lt"/>
            </a:endParaRPr>
          </a:p>
        </p:txBody>
      </p:sp>
      <p:sp>
        <p:nvSpPr>
          <p:cNvPr id="5" name="4 Rectángulo"/>
          <p:cNvSpPr/>
          <p:nvPr/>
        </p:nvSpPr>
        <p:spPr>
          <a:xfrm>
            <a:off x="385926" y="2600841"/>
            <a:ext cx="8344282"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In the case of Thailand, 33 out of 77 (42.9%) of the participants correctly made this match.</a:t>
            </a:r>
            <a:endParaRPr lang="ja-JP" altLang="en-US" sz="2200" dirty="0">
              <a:latin typeface="+mj-lt"/>
            </a:endParaRPr>
          </a:p>
        </p:txBody>
      </p:sp>
      <p:sp>
        <p:nvSpPr>
          <p:cNvPr id="13" name="12 Rectángulo"/>
          <p:cNvSpPr/>
          <p:nvPr/>
        </p:nvSpPr>
        <p:spPr>
          <a:xfrm>
            <a:off x="385926" y="3903630"/>
            <a:ext cx="6494920" cy="430887"/>
          </a:xfrm>
          <a:prstGeom prst="rect">
            <a:avLst/>
          </a:prstGeom>
        </p:spPr>
        <p:txBody>
          <a:bodyPr wrap="none">
            <a:spAutoFit/>
          </a:bodyPr>
          <a:lstStyle/>
          <a:p>
            <a:pPr marL="285750" indent="-285750" algn="just">
              <a:buFont typeface="Arial" panose="020B0604020202020204" pitchFamily="34" charset="0"/>
              <a:buChar char="•"/>
            </a:pPr>
            <a:r>
              <a:rPr lang="en-US" altLang="ja-JP" sz="2200" dirty="0">
                <a:latin typeface="+mj-lt"/>
              </a:rPr>
              <a:t>Let's </a:t>
            </a:r>
            <a:r>
              <a:rPr lang="en-US" altLang="ja-JP" sz="2200" dirty="0" smtClean="0">
                <a:latin typeface="+mj-lt"/>
              </a:rPr>
              <a:t>continue playing “data detectives” using Task 4!</a:t>
            </a:r>
            <a:endParaRPr lang="ja-JP" altLang="en-US" sz="2200" dirty="0">
              <a:latin typeface="+mj-lt"/>
            </a:endParaRPr>
          </a:p>
        </p:txBody>
      </p:sp>
      <p:sp>
        <p:nvSpPr>
          <p:cNvPr id="7" name="6 Rectángulo"/>
          <p:cNvSpPr/>
          <p:nvPr/>
        </p:nvSpPr>
        <p:spPr>
          <a:xfrm>
            <a:off x="385926" y="4867865"/>
            <a:ext cx="8344282" cy="1107996"/>
          </a:xfrm>
          <a:prstGeom prst="rect">
            <a:avLst/>
          </a:prstGeom>
        </p:spPr>
        <p:txBody>
          <a:bodyPr wrap="square">
            <a:spAutoFit/>
          </a:bodyPr>
          <a:lstStyle/>
          <a:p>
            <a:pPr marL="342900" lvl="0" indent="-342900" algn="just">
              <a:buFont typeface="Arial" panose="020B0604020202020204" pitchFamily="34" charset="0"/>
              <a:buChar char="•"/>
            </a:pPr>
            <a:r>
              <a:rPr lang="en-US" altLang="ja-JP" sz="2200" dirty="0" smtClean="0">
                <a:latin typeface="+mj-lt"/>
              </a:rPr>
              <a:t>This time, let’s consider </a:t>
            </a:r>
            <a:r>
              <a:rPr lang="en-US" altLang="ja-JP" sz="2200" b="1" dirty="0" smtClean="0">
                <a:latin typeface="+mj-lt"/>
              </a:rPr>
              <a:t>Variable (b)</a:t>
            </a:r>
            <a:r>
              <a:rPr lang="en-US" altLang="ja-JP" sz="2200" dirty="0" smtClean="0">
                <a:latin typeface="+mj-lt"/>
              </a:rPr>
              <a:t>: The </a:t>
            </a:r>
            <a:r>
              <a:rPr lang="en-US" altLang="ja-JP" sz="2200" dirty="0">
                <a:latin typeface="+mj-lt"/>
              </a:rPr>
              <a:t>last digit in the social security number of each of the 40 students in a randomly-selected </a:t>
            </a:r>
            <a:r>
              <a:rPr lang="en-US" altLang="ja-JP" sz="2200" dirty="0" smtClean="0">
                <a:latin typeface="+mj-lt"/>
              </a:rPr>
              <a:t>class.</a:t>
            </a:r>
            <a:endParaRPr lang="ja-JP" altLang="ja-JP" sz="2200" dirty="0">
              <a:latin typeface="+mj-lt"/>
            </a:endParaRPr>
          </a:p>
        </p:txBody>
      </p:sp>
      <p:sp>
        <p:nvSpPr>
          <p:cNvPr id="17" name="16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0947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3080762953"/>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12</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85926" y="2923030"/>
            <a:ext cx="8344282" cy="430887"/>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What is the context here?</a:t>
            </a:r>
            <a:endParaRPr lang="ja-JP" altLang="en-US" sz="2200" dirty="0">
              <a:latin typeface="+mj-lt"/>
            </a:endParaRPr>
          </a:p>
        </p:txBody>
      </p:sp>
      <p:sp>
        <p:nvSpPr>
          <p:cNvPr id="10" name="9 Rectángulo"/>
          <p:cNvSpPr/>
          <p:nvPr/>
        </p:nvSpPr>
        <p:spPr>
          <a:xfrm>
            <a:off x="755576" y="3504844"/>
            <a:ext cx="8105899" cy="430887"/>
          </a:xfrm>
          <a:prstGeom prst="rect">
            <a:avLst/>
          </a:prstGeom>
        </p:spPr>
        <p:txBody>
          <a:bodyPr wrap="square">
            <a:spAutoFit/>
          </a:bodyPr>
          <a:lstStyle/>
          <a:p>
            <a:pPr algn="just"/>
            <a:r>
              <a:rPr lang="en-US" altLang="ja-JP" sz="2200" dirty="0" smtClean="0">
                <a:latin typeface="+mj-lt"/>
              </a:rPr>
              <a:t>⇒Social security numbers (final digit).</a:t>
            </a:r>
            <a:endParaRPr lang="ja-JP" altLang="en-US" sz="2200" dirty="0">
              <a:latin typeface="+mj-lt"/>
            </a:endParaRPr>
          </a:p>
        </p:txBody>
      </p:sp>
      <p:sp>
        <p:nvSpPr>
          <p:cNvPr id="11" name="10 Rectángulo"/>
          <p:cNvSpPr/>
          <p:nvPr/>
        </p:nvSpPr>
        <p:spPr>
          <a:xfrm>
            <a:off x="421786" y="4086658"/>
            <a:ext cx="8344282" cy="430887"/>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What kind of critical </a:t>
            </a:r>
            <a:r>
              <a:rPr lang="en-US" altLang="ja-JP" sz="2200" dirty="0" smtClean="0">
                <a:latin typeface="+mj-lt"/>
              </a:rPr>
              <a:t>questions </a:t>
            </a:r>
            <a:r>
              <a:rPr lang="en-US" altLang="ja-JP" sz="2200" dirty="0" smtClean="0">
                <a:latin typeface="+mj-lt"/>
              </a:rPr>
              <a:t>might be posed here?</a:t>
            </a:r>
            <a:endParaRPr lang="ja-JP" altLang="en-US" sz="2200" dirty="0">
              <a:latin typeface="+mj-lt"/>
            </a:endParaRPr>
          </a:p>
        </p:txBody>
      </p:sp>
      <p:sp>
        <p:nvSpPr>
          <p:cNvPr id="12" name="11 Rectángulo"/>
          <p:cNvSpPr/>
          <p:nvPr/>
        </p:nvSpPr>
        <p:spPr>
          <a:xfrm>
            <a:off x="755576" y="4668472"/>
            <a:ext cx="8105899" cy="769441"/>
          </a:xfrm>
          <a:prstGeom prst="rect">
            <a:avLst/>
          </a:prstGeom>
        </p:spPr>
        <p:txBody>
          <a:bodyPr wrap="square">
            <a:spAutoFit/>
          </a:bodyPr>
          <a:lstStyle/>
          <a:p>
            <a:pPr algn="just"/>
            <a:r>
              <a:rPr lang="en-US" altLang="ja-JP" sz="2200" dirty="0" smtClean="0">
                <a:latin typeface="+mj-lt"/>
              </a:rPr>
              <a:t>⇒How should be the graph of the data distribution?</a:t>
            </a:r>
          </a:p>
          <a:p>
            <a:pPr algn="just"/>
            <a:r>
              <a:rPr lang="en-US" altLang="ja-JP" sz="2200" dirty="0" smtClean="0">
                <a:latin typeface="+mj-lt"/>
              </a:rPr>
              <a:t>⇒ Are there any particular characteristics of this kind of distribution?</a:t>
            </a:r>
            <a:endParaRPr lang="ja-JP" altLang="en-US" sz="2200" dirty="0">
              <a:latin typeface="+mj-lt"/>
            </a:endParaRPr>
          </a:p>
        </p:txBody>
      </p:sp>
      <p:sp>
        <p:nvSpPr>
          <p:cNvPr id="15" name="14 Rectángulo"/>
          <p:cNvSpPr/>
          <p:nvPr/>
        </p:nvSpPr>
        <p:spPr>
          <a:xfrm>
            <a:off x="385925" y="5588840"/>
            <a:ext cx="8380143"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Understanding the fact that this variable represents social security numbers (final digit) is an important clue!!!</a:t>
            </a:r>
            <a:endParaRPr lang="ja-JP" altLang="en-US" sz="2200" dirty="0">
              <a:latin typeface="+mj-lt"/>
            </a:endParaRPr>
          </a:p>
        </p:txBody>
      </p:sp>
      <p:sp>
        <p:nvSpPr>
          <p:cNvPr id="16" name="15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pic>
        <p:nvPicPr>
          <p:cNvPr id="1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41" y="1835999"/>
            <a:ext cx="8249417"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385926" y="915631"/>
            <a:ext cx="8344282" cy="769441"/>
          </a:xfrm>
          <a:prstGeom prst="rect">
            <a:avLst/>
          </a:prstGeom>
        </p:spPr>
        <p:txBody>
          <a:bodyPr wrap="square">
            <a:spAutoFit/>
          </a:bodyPr>
          <a:lstStyle/>
          <a:p>
            <a:pPr marL="342900" lvl="0" indent="-342900" algn="just">
              <a:buFont typeface="Arial" panose="020B0604020202020204" pitchFamily="34" charset="0"/>
              <a:buChar char="•"/>
            </a:pPr>
            <a:r>
              <a:rPr lang="en-US" altLang="ja-JP" sz="2200" b="1" dirty="0" smtClean="0">
                <a:latin typeface="+mj-lt"/>
              </a:rPr>
              <a:t>Variable </a:t>
            </a:r>
            <a:r>
              <a:rPr lang="en-US" altLang="ja-JP" sz="2200" b="1" dirty="0" smtClean="0">
                <a:latin typeface="+mj-lt"/>
              </a:rPr>
              <a:t>(b)</a:t>
            </a:r>
            <a:r>
              <a:rPr lang="en-US" altLang="ja-JP" sz="2200" dirty="0" smtClean="0">
                <a:latin typeface="+mj-lt"/>
              </a:rPr>
              <a:t>: The </a:t>
            </a:r>
            <a:r>
              <a:rPr lang="en-US" altLang="ja-JP" sz="2200" dirty="0">
                <a:latin typeface="+mj-lt"/>
              </a:rPr>
              <a:t>last digit in the social security number of each of the 40 students in a randomly-selected </a:t>
            </a:r>
            <a:r>
              <a:rPr lang="en-US" altLang="ja-JP" sz="2200" dirty="0" smtClean="0">
                <a:latin typeface="+mj-lt"/>
              </a:rPr>
              <a:t>class.</a:t>
            </a:r>
            <a:endParaRPr lang="ja-JP" altLang="ja-JP" sz="2200" dirty="0">
              <a:latin typeface="+mj-lt"/>
            </a:endParaRPr>
          </a:p>
        </p:txBody>
      </p:sp>
    </p:spTree>
    <p:extLst>
      <p:ext uri="{BB962C8B-B14F-4D97-AF65-F5344CB8AC3E}">
        <p14:creationId xmlns:p14="http://schemas.microsoft.com/office/powerpoint/2010/main" val="1167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3377717021"/>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13</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85926" y="915631"/>
            <a:ext cx="8344282" cy="430887"/>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What is the context here?</a:t>
            </a:r>
            <a:endParaRPr lang="ja-JP" altLang="en-US" sz="2200" dirty="0">
              <a:latin typeface="+mj-lt"/>
            </a:endParaRPr>
          </a:p>
        </p:txBody>
      </p:sp>
      <p:sp>
        <p:nvSpPr>
          <p:cNvPr id="10" name="9 Rectángulo"/>
          <p:cNvSpPr/>
          <p:nvPr/>
        </p:nvSpPr>
        <p:spPr>
          <a:xfrm>
            <a:off x="467544" y="1497445"/>
            <a:ext cx="8380142" cy="769441"/>
          </a:xfrm>
          <a:prstGeom prst="rect">
            <a:avLst/>
          </a:prstGeom>
        </p:spPr>
        <p:txBody>
          <a:bodyPr wrap="square">
            <a:spAutoFit/>
          </a:bodyPr>
          <a:lstStyle/>
          <a:p>
            <a:pPr algn="just"/>
            <a:r>
              <a:rPr lang="en-US" altLang="ja-JP" sz="2200" dirty="0" smtClean="0">
                <a:latin typeface="+mj-lt"/>
              </a:rPr>
              <a:t>⇒Social security numbers (final digit)</a:t>
            </a:r>
          </a:p>
          <a:p>
            <a:pPr algn="just"/>
            <a:r>
              <a:rPr lang="en-US" altLang="ja-JP" sz="2200" dirty="0" smtClean="0">
                <a:latin typeface="+mj-lt"/>
              </a:rPr>
              <a:t>⇒The likely range of this sample is </a:t>
            </a:r>
            <a:r>
              <a:rPr lang="en-US" altLang="ja-JP" sz="2200" dirty="0">
                <a:latin typeface="+mj-lt"/>
              </a:rPr>
              <a:t>0 to 9, </a:t>
            </a:r>
            <a:r>
              <a:rPr lang="en-US" altLang="ja-JP" sz="2200" dirty="0" smtClean="0">
                <a:latin typeface="+mj-lt"/>
              </a:rPr>
              <a:t>which means 10 bars.</a:t>
            </a:r>
            <a:endParaRPr lang="ja-JP" altLang="en-US" sz="2200" dirty="0">
              <a:latin typeface="+mj-lt"/>
            </a:endParaRPr>
          </a:p>
        </p:txBody>
      </p:sp>
      <p:sp>
        <p:nvSpPr>
          <p:cNvPr id="11" name="10 Rectángulo"/>
          <p:cNvSpPr/>
          <p:nvPr/>
        </p:nvSpPr>
        <p:spPr>
          <a:xfrm>
            <a:off x="421786" y="2417813"/>
            <a:ext cx="8344282" cy="430887"/>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What kind of critical question might be posed here?</a:t>
            </a:r>
            <a:endParaRPr lang="ja-JP" altLang="en-US" sz="2200" dirty="0">
              <a:latin typeface="+mj-lt"/>
            </a:endParaRPr>
          </a:p>
        </p:txBody>
      </p:sp>
      <p:sp>
        <p:nvSpPr>
          <p:cNvPr id="12" name="11 Rectángulo"/>
          <p:cNvSpPr/>
          <p:nvPr/>
        </p:nvSpPr>
        <p:spPr>
          <a:xfrm>
            <a:off x="426115" y="2999627"/>
            <a:ext cx="8105899" cy="769441"/>
          </a:xfrm>
          <a:prstGeom prst="rect">
            <a:avLst/>
          </a:prstGeom>
        </p:spPr>
        <p:txBody>
          <a:bodyPr wrap="square">
            <a:spAutoFit/>
          </a:bodyPr>
          <a:lstStyle/>
          <a:p>
            <a:pPr algn="just"/>
            <a:r>
              <a:rPr lang="en-US" altLang="ja-JP" sz="2200" dirty="0" smtClean="0">
                <a:latin typeface="+mj-lt"/>
              </a:rPr>
              <a:t>⇒How should be the graph of the data distribution?</a:t>
            </a:r>
          </a:p>
          <a:p>
            <a:pPr algn="just"/>
            <a:r>
              <a:rPr lang="en-US" altLang="ja-JP" sz="2200" dirty="0" smtClean="0">
                <a:latin typeface="+mj-lt"/>
              </a:rPr>
              <a:t>⇒ Are there any particular characteristics of this kind of distribution?</a:t>
            </a:r>
            <a:endParaRPr lang="ja-JP" altLang="en-US" sz="2200" dirty="0">
              <a:latin typeface="+mj-lt"/>
            </a:endParaRPr>
          </a:p>
        </p:txBody>
      </p:sp>
      <p:pic>
        <p:nvPicPr>
          <p:cNvPr id="1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41" y="4840363"/>
            <a:ext cx="8249417"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385925" y="5927394"/>
            <a:ext cx="8105899" cy="430887"/>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Therefore, Graph 2 corresponds to Variable (b).</a:t>
            </a:r>
            <a:endParaRPr lang="ja-JP" altLang="en-US" sz="2200" dirty="0">
              <a:latin typeface="+mj-lt"/>
            </a:endParaRPr>
          </a:p>
        </p:txBody>
      </p:sp>
      <p:sp>
        <p:nvSpPr>
          <p:cNvPr id="5" name="4 Rectángulo"/>
          <p:cNvSpPr/>
          <p:nvPr/>
        </p:nvSpPr>
        <p:spPr>
          <a:xfrm>
            <a:off x="440119" y="3919995"/>
            <a:ext cx="8325949"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This is an example of an uniform distribution, so we should expect a histogram </a:t>
            </a:r>
            <a:r>
              <a:rPr lang="en-US" altLang="ja-JP" sz="2200" dirty="0">
                <a:latin typeface="+mj-lt"/>
              </a:rPr>
              <a:t>with bars of similar height across the </a:t>
            </a:r>
            <a:r>
              <a:rPr lang="en-US" altLang="ja-JP" sz="2200" dirty="0" smtClean="0">
                <a:latin typeface="+mj-lt"/>
              </a:rPr>
              <a:t>range.</a:t>
            </a:r>
            <a:endParaRPr lang="ja-JP" altLang="en-US" sz="2200" dirty="0">
              <a:latin typeface="+mj-lt"/>
            </a:endParaRPr>
          </a:p>
        </p:txBody>
      </p:sp>
      <p:sp>
        <p:nvSpPr>
          <p:cNvPr id="13" name="12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
        <p:nvSpPr>
          <p:cNvPr id="16" name="15 Rectángulo"/>
          <p:cNvSpPr/>
          <p:nvPr/>
        </p:nvSpPr>
        <p:spPr>
          <a:xfrm>
            <a:off x="1979712" y="4840363"/>
            <a:ext cx="1619117" cy="936104"/>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548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4186067430"/>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14</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85926" y="1454473"/>
            <a:ext cx="8344282"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a:latin typeface="+mj-lt"/>
              </a:rPr>
              <a:t>Regarding our survey, </a:t>
            </a:r>
            <a:r>
              <a:rPr lang="en-US" altLang="ja-JP" sz="2200" dirty="0" smtClean="0">
                <a:latin typeface="+mj-lt"/>
              </a:rPr>
              <a:t>69 </a:t>
            </a:r>
            <a:r>
              <a:rPr lang="en-US" altLang="ja-JP" sz="2200" dirty="0">
                <a:latin typeface="+mj-lt"/>
              </a:rPr>
              <a:t>out of 78 </a:t>
            </a:r>
            <a:r>
              <a:rPr lang="en-US" altLang="ja-JP" sz="2200" dirty="0" smtClean="0">
                <a:latin typeface="+mj-lt"/>
              </a:rPr>
              <a:t>(88.5%) </a:t>
            </a:r>
            <a:r>
              <a:rPr lang="en-US" altLang="ja-JP" sz="2200" dirty="0">
                <a:latin typeface="+mj-lt"/>
              </a:rPr>
              <a:t>of the Japanese senior high school teachers correctly matched Variable </a:t>
            </a:r>
            <a:r>
              <a:rPr lang="en-US" altLang="ja-JP" sz="2200" dirty="0" smtClean="0">
                <a:latin typeface="+mj-lt"/>
              </a:rPr>
              <a:t>(b) </a:t>
            </a:r>
            <a:r>
              <a:rPr lang="en-US" altLang="ja-JP" sz="2200" dirty="0">
                <a:latin typeface="+mj-lt"/>
              </a:rPr>
              <a:t>to Graph </a:t>
            </a:r>
            <a:r>
              <a:rPr lang="en-US" altLang="ja-JP" sz="2200" dirty="0" smtClean="0">
                <a:latin typeface="+mj-lt"/>
              </a:rPr>
              <a:t>2.</a:t>
            </a:r>
            <a:endParaRPr lang="ja-JP" altLang="en-US" sz="2200" dirty="0">
              <a:latin typeface="+mj-lt"/>
            </a:endParaRPr>
          </a:p>
        </p:txBody>
      </p:sp>
      <p:sp>
        <p:nvSpPr>
          <p:cNvPr id="5" name="4 Rectángulo"/>
          <p:cNvSpPr/>
          <p:nvPr/>
        </p:nvSpPr>
        <p:spPr>
          <a:xfrm>
            <a:off x="451995" y="2913683"/>
            <a:ext cx="8278213"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a:latin typeface="+mj-lt"/>
              </a:rPr>
              <a:t>In the case of Thailand, </a:t>
            </a:r>
            <a:r>
              <a:rPr lang="en-US" altLang="ja-JP" sz="2200" dirty="0" smtClean="0">
                <a:latin typeface="+mj-lt"/>
              </a:rPr>
              <a:t>31 </a:t>
            </a:r>
            <a:r>
              <a:rPr lang="en-US" altLang="ja-JP" sz="2200" dirty="0">
                <a:latin typeface="+mj-lt"/>
              </a:rPr>
              <a:t>out of 77 (</a:t>
            </a:r>
            <a:r>
              <a:rPr lang="en-US" altLang="ja-JP" sz="2200" dirty="0" smtClean="0">
                <a:latin typeface="+mj-lt"/>
              </a:rPr>
              <a:t>41.3%) </a:t>
            </a:r>
            <a:r>
              <a:rPr lang="en-US" altLang="ja-JP" sz="2200" dirty="0">
                <a:latin typeface="+mj-lt"/>
              </a:rPr>
              <a:t>of the participants correctly made this match.</a:t>
            </a:r>
            <a:endParaRPr lang="ja-JP" altLang="en-US" sz="2200" dirty="0">
              <a:latin typeface="+mj-lt"/>
            </a:endParaRPr>
          </a:p>
        </p:txBody>
      </p:sp>
      <p:sp>
        <p:nvSpPr>
          <p:cNvPr id="13" name="12 Rectángulo"/>
          <p:cNvSpPr/>
          <p:nvPr/>
        </p:nvSpPr>
        <p:spPr>
          <a:xfrm>
            <a:off x="385927" y="4372893"/>
            <a:ext cx="4978161" cy="1446550"/>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j-lt"/>
              </a:rPr>
              <a:t>When doing this match, almost 25% of the Thai participants (19 out of 77 teachers) incorrectly matched Variable (b) to Graph 4.</a:t>
            </a:r>
            <a:endParaRPr lang="ja-JP" altLang="en-US" sz="2200" dirty="0">
              <a:latin typeface="+mj-lt"/>
            </a:endParaRPr>
          </a:p>
        </p:txBody>
      </p:sp>
      <p:sp>
        <p:nvSpPr>
          <p:cNvPr id="11" name="10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pic>
        <p:nvPicPr>
          <p:cNvPr id="12"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61631" r="21200"/>
          <a:stretch/>
        </p:blipFill>
        <p:spPr bwMode="auto">
          <a:xfrm>
            <a:off x="5691352" y="4290159"/>
            <a:ext cx="2728285" cy="180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7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2747512139"/>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15</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62535" y="2887968"/>
            <a:ext cx="8271833" cy="2123658"/>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As Gal (2004) points out, two important aspects of the </a:t>
            </a:r>
            <a:r>
              <a:rPr lang="en-US" altLang="ja-JP" sz="2200" dirty="0">
                <a:latin typeface="+mj-lt"/>
              </a:rPr>
              <a:t>statistical knowledge base </a:t>
            </a:r>
            <a:r>
              <a:rPr lang="en-US" altLang="ja-JP" sz="2200" dirty="0" smtClean="0">
                <a:latin typeface="+mj-lt"/>
              </a:rPr>
              <a:t> are the following:</a:t>
            </a:r>
          </a:p>
          <a:p>
            <a:pPr marL="536575" indent="-174625" algn="just">
              <a:buFont typeface="Calibri" panose="020F0502020204030204" pitchFamily="34" charset="0"/>
              <a:buChar char="–"/>
            </a:pPr>
            <a:r>
              <a:rPr lang="en-US" altLang="ja-JP" sz="2200" dirty="0" smtClean="0">
                <a:latin typeface="+mj-lt"/>
              </a:rPr>
              <a:t>“Familiarity </a:t>
            </a:r>
            <a:r>
              <a:rPr lang="en-US" altLang="ja-JP" sz="2200" dirty="0">
                <a:latin typeface="+mj-lt"/>
              </a:rPr>
              <a:t>with basic terms and ideas related to descriptive </a:t>
            </a:r>
            <a:r>
              <a:rPr lang="en-US" altLang="ja-JP" sz="2200" dirty="0" smtClean="0">
                <a:latin typeface="+mj-lt"/>
              </a:rPr>
              <a:t>statistics”, and </a:t>
            </a:r>
          </a:p>
          <a:p>
            <a:pPr marL="536575" indent="-174625" algn="just">
              <a:buFont typeface="Calibri" panose="020F0502020204030204" pitchFamily="34" charset="0"/>
              <a:buChar char="–"/>
            </a:pPr>
            <a:r>
              <a:rPr lang="en-US" altLang="ja-JP" sz="2200" dirty="0" smtClean="0">
                <a:latin typeface="+mj-lt"/>
              </a:rPr>
              <a:t>“Familiarity </a:t>
            </a:r>
            <a:r>
              <a:rPr lang="en-US" altLang="ja-JP" sz="2200" dirty="0">
                <a:latin typeface="+mj-lt"/>
              </a:rPr>
              <a:t>with basic terms and ideas related to graphical and tabular </a:t>
            </a:r>
            <a:r>
              <a:rPr lang="en-US" altLang="ja-JP" sz="2200" dirty="0" smtClean="0">
                <a:latin typeface="+mj-lt"/>
              </a:rPr>
              <a:t>displays”.</a:t>
            </a:r>
            <a:endParaRPr lang="ja-JP" altLang="en-US" sz="2200" dirty="0">
              <a:latin typeface="+mj-lt"/>
            </a:endParaRPr>
          </a:p>
        </p:txBody>
      </p:sp>
      <p:sp>
        <p:nvSpPr>
          <p:cNvPr id="7" name="6 Rectángulo"/>
          <p:cNvSpPr/>
          <p:nvPr/>
        </p:nvSpPr>
        <p:spPr>
          <a:xfrm>
            <a:off x="362536" y="959498"/>
            <a:ext cx="8271833"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smtClean="0">
                <a:latin typeface="+mj-lt"/>
              </a:rPr>
              <a:t>33.3% of the Japanese high school teachers (26/78) correctly matched every variable to its corresponding graph.</a:t>
            </a:r>
            <a:endParaRPr lang="ja-JP" altLang="en-US" sz="2200" dirty="0">
              <a:latin typeface="+mj-lt"/>
            </a:endParaRPr>
          </a:p>
        </p:txBody>
      </p:sp>
      <p:sp>
        <p:nvSpPr>
          <p:cNvPr id="9" name="8 Rectángulo"/>
          <p:cNvSpPr/>
          <p:nvPr/>
        </p:nvSpPr>
        <p:spPr>
          <a:xfrm>
            <a:off x="362535" y="1923733"/>
            <a:ext cx="8271833"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In the case of Thai teachers, only 16 out of </a:t>
            </a:r>
            <a:r>
              <a:rPr lang="en-US" altLang="ja-JP" sz="2200" dirty="0" smtClean="0">
                <a:latin typeface="+mj-lt"/>
              </a:rPr>
              <a:t>77 </a:t>
            </a:r>
            <a:r>
              <a:rPr lang="en-US" altLang="ja-JP" sz="2200" dirty="0">
                <a:latin typeface="+mj-lt"/>
              </a:rPr>
              <a:t>(</a:t>
            </a:r>
            <a:r>
              <a:rPr lang="en-US" altLang="ja-JP" sz="2200" dirty="0" smtClean="0">
                <a:latin typeface="+mj-lt"/>
              </a:rPr>
              <a:t>20.8</a:t>
            </a:r>
            <a:r>
              <a:rPr lang="en-US" altLang="ja-JP" sz="2200" dirty="0">
                <a:latin typeface="+mj-lt"/>
              </a:rPr>
              <a:t>%) could correctly match every variable to its corresponding graph.</a:t>
            </a:r>
            <a:endParaRPr lang="ja-JP" altLang="en-US" sz="2200" dirty="0">
              <a:latin typeface="+mj-lt"/>
            </a:endParaRPr>
          </a:p>
        </p:txBody>
      </p:sp>
      <p:sp>
        <p:nvSpPr>
          <p:cNvPr id="12" name="11 Rectángulo"/>
          <p:cNvSpPr/>
          <p:nvPr/>
        </p:nvSpPr>
        <p:spPr>
          <a:xfrm>
            <a:off x="362536" y="5206420"/>
            <a:ext cx="8271832" cy="1107996"/>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These aspects, as well as other knowledge components regarding statistical literacy as defined by Gal (2004), seem to need further development in the senior high school teachers at both countries.</a:t>
            </a:r>
            <a:endParaRPr lang="ja-JP" altLang="en-US" sz="2200" dirty="0">
              <a:latin typeface="+mj-lt"/>
            </a:endParaRPr>
          </a:p>
        </p:txBody>
      </p:sp>
      <p:sp>
        <p:nvSpPr>
          <p:cNvPr id="14" name="13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08525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600137748"/>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16</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62536" y="1056640"/>
            <a:ext cx="8271833" cy="1107996"/>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Task 5 is the "Two Hospitals" Task, which has been used to assess teachers' reasoning about the effect of sample size on sampling variability and estimation of parameters. </a:t>
            </a:r>
            <a:endParaRPr lang="ja-JP" altLang="en-US" sz="2200" dirty="0">
              <a:latin typeface="+mj-lt"/>
            </a:endParaRPr>
          </a:p>
        </p:txBody>
      </p:sp>
      <p:sp>
        <p:nvSpPr>
          <p:cNvPr id="12" name="11 Rectángulo"/>
          <p:cNvSpPr/>
          <p:nvPr/>
        </p:nvSpPr>
        <p:spPr>
          <a:xfrm>
            <a:off x="362535" y="5786387"/>
            <a:ext cx="8271833" cy="430887"/>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Which of the options above </a:t>
            </a:r>
            <a:r>
              <a:rPr lang="en-US" altLang="ja-JP" sz="2200" dirty="0" smtClean="0">
                <a:latin typeface="+mj-lt"/>
              </a:rPr>
              <a:t>is the correct one?</a:t>
            </a:r>
            <a:endParaRPr lang="ja-JP" altLang="en-US" sz="2200" dirty="0">
              <a:latin typeface="+mj-lt"/>
            </a:endParaRPr>
          </a:p>
        </p:txBody>
      </p:sp>
      <p:sp>
        <p:nvSpPr>
          <p:cNvPr id="14" name="13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5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pic>
        <p:nvPicPr>
          <p:cNvPr id="9221"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04235" y="2456572"/>
            <a:ext cx="7521051" cy="303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67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2376296070"/>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17</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62536" y="1230341"/>
            <a:ext cx="8367672" cy="430887"/>
          </a:xfrm>
          <a:prstGeom prst="rect">
            <a:avLst/>
          </a:prstGeom>
        </p:spPr>
        <p:txBody>
          <a:bodyPr wrap="square">
            <a:spAutoFit/>
          </a:bodyPr>
          <a:lstStyle/>
          <a:p>
            <a:r>
              <a:rPr lang="en-US" altLang="ja-JP" sz="2200" dirty="0" smtClean="0">
                <a:latin typeface="+mj-lt"/>
              </a:rPr>
              <a:t>Hint: What does “</a:t>
            </a:r>
            <a:r>
              <a:rPr lang="en-US" altLang="ja-JP" sz="2200" dirty="0">
                <a:latin typeface="+mj-lt"/>
              </a:rPr>
              <a:t>80% or </a:t>
            </a:r>
            <a:r>
              <a:rPr lang="en-US" altLang="ja-JP" sz="2200" dirty="0" smtClean="0">
                <a:latin typeface="+mj-lt"/>
              </a:rPr>
              <a:t>more female births” means?</a:t>
            </a:r>
            <a:endParaRPr lang="ja-JP" altLang="en-US" sz="2200" dirty="0">
              <a:latin typeface="+mj-lt"/>
            </a:endParaRPr>
          </a:p>
        </p:txBody>
      </p:sp>
      <p:sp>
        <p:nvSpPr>
          <p:cNvPr id="14" name="13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5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
        <p:nvSpPr>
          <p:cNvPr id="2" name="1 Rectángulo"/>
          <p:cNvSpPr/>
          <p:nvPr/>
        </p:nvSpPr>
        <p:spPr>
          <a:xfrm>
            <a:off x="362095" y="3023389"/>
            <a:ext cx="8368113" cy="769441"/>
          </a:xfrm>
          <a:prstGeom prst="rect">
            <a:avLst/>
          </a:prstGeom>
        </p:spPr>
        <p:txBody>
          <a:bodyPr wrap="square">
            <a:spAutoFit/>
          </a:bodyPr>
          <a:lstStyle/>
          <a:p>
            <a:pPr algn="just"/>
            <a:r>
              <a:rPr lang="en-US" altLang="ja-JP" sz="2200" dirty="0" smtClean="0">
                <a:latin typeface="+mj-lt"/>
              </a:rPr>
              <a:t>Another hint: Based on your previous answer, what could be a </a:t>
            </a:r>
            <a:r>
              <a:rPr lang="en-US" altLang="ja-JP" sz="2200" dirty="0">
                <a:latin typeface="+mj-lt"/>
              </a:rPr>
              <a:t>likely </a:t>
            </a:r>
            <a:r>
              <a:rPr lang="en-US" altLang="ja-JP" sz="2200" dirty="0" smtClean="0">
                <a:latin typeface="+mj-lt"/>
              </a:rPr>
              <a:t>(probable) outcome?  What could be an unlikely outcome?</a:t>
            </a:r>
            <a:endParaRPr lang="ja-JP" altLang="en-US" sz="2200" dirty="0">
              <a:latin typeface="+mj-lt"/>
            </a:endParaRPr>
          </a:p>
        </p:txBody>
      </p:sp>
      <p:sp>
        <p:nvSpPr>
          <p:cNvPr id="4" name="3 Rectángulo"/>
          <p:cNvSpPr/>
          <p:nvPr/>
        </p:nvSpPr>
        <p:spPr>
          <a:xfrm>
            <a:off x="362094" y="4258467"/>
            <a:ext cx="8368113" cy="1785104"/>
          </a:xfrm>
          <a:prstGeom prst="rect">
            <a:avLst/>
          </a:prstGeom>
        </p:spPr>
        <p:txBody>
          <a:bodyPr wrap="square">
            <a:spAutoFit/>
          </a:bodyPr>
          <a:lstStyle/>
          <a:p>
            <a:pPr algn="just"/>
            <a:r>
              <a:rPr lang="en-US" altLang="ja-JP" sz="2200" dirty="0" smtClean="0">
                <a:latin typeface="+mj-lt"/>
              </a:rPr>
              <a:t>Hospital </a:t>
            </a:r>
            <a:r>
              <a:rPr lang="en-US" altLang="ja-JP" sz="2200" dirty="0">
                <a:latin typeface="+mj-lt"/>
              </a:rPr>
              <a:t>B is more likely to have 80% or </a:t>
            </a:r>
            <a:r>
              <a:rPr lang="en-US" altLang="ja-JP" sz="2200" dirty="0" smtClean="0">
                <a:latin typeface="+mj-lt"/>
              </a:rPr>
              <a:t>more, because:</a:t>
            </a:r>
          </a:p>
          <a:p>
            <a:pPr marL="285750" indent="-285750" algn="just">
              <a:buFont typeface="Arial" panose="020B0604020202020204" pitchFamily="34" charset="0"/>
              <a:buChar char="–"/>
            </a:pPr>
            <a:r>
              <a:rPr lang="en-US" altLang="ja-JP" sz="2200" dirty="0" smtClean="0">
                <a:latin typeface="+mj-lt"/>
              </a:rPr>
              <a:t>If </a:t>
            </a:r>
            <a:r>
              <a:rPr lang="en-US" altLang="ja-JP" sz="2200" dirty="0">
                <a:latin typeface="+mj-lt"/>
              </a:rPr>
              <a:t>you're doing 50 births a day, 40 girls out of 50 seems </a:t>
            </a:r>
            <a:r>
              <a:rPr lang="en-US" altLang="ja-JP" sz="2200" dirty="0" smtClean="0">
                <a:latin typeface="+mj-lt"/>
              </a:rPr>
              <a:t>very unlikely compared </a:t>
            </a:r>
            <a:r>
              <a:rPr lang="en-US" altLang="ja-JP" sz="2200" dirty="0">
                <a:latin typeface="+mj-lt"/>
              </a:rPr>
              <a:t>to </a:t>
            </a:r>
            <a:r>
              <a:rPr lang="en-US" altLang="ja-JP" sz="2200" dirty="0" smtClean="0">
                <a:latin typeface="+mj-lt"/>
              </a:rPr>
              <a:t>8 out </a:t>
            </a:r>
            <a:r>
              <a:rPr lang="en-US" altLang="ja-JP" sz="2200" dirty="0">
                <a:latin typeface="+mj-lt"/>
              </a:rPr>
              <a:t>of </a:t>
            </a:r>
            <a:r>
              <a:rPr lang="en-US" altLang="ja-JP" sz="2200" dirty="0" smtClean="0">
                <a:latin typeface="+mj-lt"/>
              </a:rPr>
              <a:t>10 (sampling variability).</a:t>
            </a:r>
          </a:p>
          <a:p>
            <a:pPr marL="285750" indent="-285750" algn="just">
              <a:buFont typeface="Arial" panose="020B0604020202020204" pitchFamily="34" charset="0"/>
              <a:buChar char="–"/>
            </a:pPr>
            <a:r>
              <a:rPr lang="en-US" altLang="ja-JP" sz="2200" dirty="0">
                <a:latin typeface="+mj-lt"/>
              </a:rPr>
              <a:t>The larger hospital will have less variability from the expected value of 50% boys </a:t>
            </a:r>
            <a:r>
              <a:rPr lang="en-US" altLang="ja-JP" sz="2200" dirty="0" smtClean="0">
                <a:latin typeface="+mj-lt"/>
              </a:rPr>
              <a:t>and 50</a:t>
            </a:r>
            <a:r>
              <a:rPr lang="en-US" altLang="ja-JP" sz="2200" dirty="0">
                <a:latin typeface="+mj-lt"/>
              </a:rPr>
              <a:t>% </a:t>
            </a:r>
            <a:r>
              <a:rPr lang="en-US" altLang="ja-JP" sz="2200" dirty="0" smtClean="0">
                <a:latin typeface="+mj-lt"/>
              </a:rPr>
              <a:t>girls, according to the Law of Large Numbers.</a:t>
            </a:r>
            <a:endParaRPr lang="ja-JP" altLang="en-US" sz="2200" dirty="0">
              <a:latin typeface="+mj-lt"/>
            </a:endParaRPr>
          </a:p>
        </p:txBody>
      </p:sp>
      <p:sp>
        <p:nvSpPr>
          <p:cNvPr id="8" name="7 Rectángulo"/>
          <p:cNvSpPr/>
          <p:nvPr/>
        </p:nvSpPr>
        <p:spPr>
          <a:xfrm>
            <a:off x="1043607" y="2126865"/>
            <a:ext cx="7686159" cy="430887"/>
          </a:xfrm>
          <a:prstGeom prst="rect">
            <a:avLst/>
          </a:prstGeom>
        </p:spPr>
        <p:txBody>
          <a:bodyPr wrap="square">
            <a:spAutoFit/>
          </a:bodyPr>
          <a:lstStyle/>
          <a:p>
            <a:r>
              <a:rPr lang="en-US" altLang="ja-JP" sz="2200" dirty="0" smtClean="0">
                <a:latin typeface="+mj-lt"/>
              </a:rPr>
              <a:t>⇒40 or more girls in Hospital A, and 8 or more girls in Hospital B.</a:t>
            </a:r>
            <a:endParaRPr lang="ja-JP" altLang="en-US" sz="2200" dirty="0">
              <a:latin typeface="+mj-lt"/>
            </a:endParaRPr>
          </a:p>
        </p:txBody>
      </p:sp>
    </p:spTree>
    <p:extLst>
      <p:ext uri="{BB962C8B-B14F-4D97-AF65-F5344CB8AC3E}">
        <p14:creationId xmlns:p14="http://schemas.microsoft.com/office/powerpoint/2010/main" val="26274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498974484"/>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18</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76632" y="3524059"/>
            <a:ext cx="8271832" cy="430887"/>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j-lt"/>
              </a:rPr>
              <a:t>33.8% of the Thai teachers (26/77) incorrectly chose Hospital A.</a:t>
            </a:r>
            <a:endParaRPr lang="ja-JP" altLang="en-US" sz="2200" dirty="0">
              <a:latin typeface="+mj-lt"/>
            </a:endParaRPr>
          </a:p>
        </p:txBody>
      </p:sp>
      <p:sp>
        <p:nvSpPr>
          <p:cNvPr id="7" name="6 Rectángulo"/>
          <p:cNvSpPr/>
          <p:nvPr/>
        </p:nvSpPr>
        <p:spPr>
          <a:xfrm>
            <a:off x="476631" y="877462"/>
            <a:ext cx="8271833"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j-lt"/>
              </a:rPr>
              <a:t>50% of the Japanese high school teachers (39/78) correctly chose Hospital B.</a:t>
            </a:r>
            <a:endParaRPr lang="ja-JP" altLang="en-US" sz="2200" dirty="0">
              <a:latin typeface="+mj-lt"/>
            </a:endParaRPr>
          </a:p>
        </p:txBody>
      </p:sp>
      <p:sp>
        <p:nvSpPr>
          <p:cNvPr id="9" name="8 Rectángulo"/>
          <p:cNvSpPr/>
          <p:nvPr/>
        </p:nvSpPr>
        <p:spPr>
          <a:xfrm>
            <a:off x="476630" y="1759661"/>
            <a:ext cx="8271833"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a:latin typeface="+mj-lt"/>
              </a:rPr>
              <a:t>In the case of Thai teachers, </a:t>
            </a:r>
            <a:r>
              <a:rPr lang="en-US" altLang="ja-JP" sz="2200" dirty="0" smtClean="0">
                <a:latin typeface="+mj-lt"/>
              </a:rPr>
              <a:t>27 out </a:t>
            </a:r>
            <a:r>
              <a:rPr lang="en-US" altLang="ja-JP" sz="2200" dirty="0">
                <a:latin typeface="+mj-lt"/>
              </a:rPr>
              <a:t>of </a:t>
            </a:r>
            <a:r>
              <a:rPr lang="en-US" altLang="ja-JP" sz="2200" dirty="0" smtClean="0">
                <a:latin typeface="+mj-lt"/>
              </a:rPr>
              <a:t>77 (35.1%) made the correct choice.</a:t>
            </a:r>
            <a:endParaRPr lang="ja-JP" altLang="en-US" sz="2200" dirty="0">
              <a:latin typeface="+mj-lt"/>
            </a:endParaRPr>
          </a:p>
        </p:txBody>
      </p:sp>
      <p:sp>
        <p:nvSpPr>
          <p:cNvPr id="12" name="11 Rectángulo"/>
          <p:cNvSpPr/>
          <p:nvPr/>
        </p:nvSpPr>
        <p:spPr>
          <a:xfrm>
            <a:off x="476631" y="4067704"/>
            <a:ext cx="8271832"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j-lt"/>
              </a:rPr>
              <a:t>These results show that the surveyed Japanese teachers are </a:t>
            </a:r>
            <a:r>
              <a:rPr lang="en-US" altLang="ja-JP" sz="2200" dirty="0">
                <a:latin typeface="+mj-lt"/>
              </a:rPr>
              <a:t>mathematical </a:t>
            </a:r>
            <a:r>
              <a:rPr lang="en-US" altLang="ja-JP" sz="2200" dirty="0" err="1">
                <a:latin typeface="+mj-lt"/>
              </a:rPr>
              <a:t>equiprobability</a:t>
            </a:r>
            <a:r>
              <a:rPr lang="en-US" altLang="ja-JP" sz="2200" dirty="0">
                <a:latin typeface="+mj-lt"/>
              </a:rPr>
              <a:t> </a:t>
            </a:r>
            <a:r>
              <a:rPr lang="en-US" altLang="ja-JP" sz="2200" dirty="0" smtClean="0">
                <a:latin typeface="+mj-lt"/>
              </a:rPr>
              <a:t>oriented.</a:t>
            </a:r>
            <a:endParaRPr lang="ja-JP" altLang="en-US" sz="2200" dirty="0">
              <a:latin typeface="+mj-lt"/>
            </a:endParaRPr>
          </a:p>
        </p:txBody>
      </p:sp>
      <p:sp>
        <p:nvSpPr>
          <p:cNvPr id="14" name="13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a:t>
            </a:r>
            <a:r>
              <a:rPr lang="en-US" altLang="ja-JP" sz="3550" dirty="0" smtClean="0">
                <a:effectLst>
                  <a:outerShdw blurRad="38100" dist="38100" dir="2700000" algn="tl">
                    <a:srgbClr val="000000">
                      <a:alpha val="43137"/>
                    </a:srgbClr>
                  </a:outerShdw>
                </a:effectLst>
                <a:cs typeface="Times New Roman" panose="02020603050405020304" pitchFamily="18" charset="0"/>
              </a:rPr>
              <a:t>5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
        <p:nvSpPr>
          <p:cNvPr id="10" name="9 Rectángulo"/>
          <p:cNvSpPr/>
          <p:nvPr/>
        </p:nvSpPr>
        <p:spPr>
          <a:xfrm>
            <a:off x="476632" y="2641860"/>
            <a:ext cx="8271832"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j-lt"/>
              </a:rPr>
              <a:t>24.4% of the Japanese teachers (19/78) incorrectly chose Option (c</a:t>
            </a:r>
            <a:r>
              <a:rPr lang="en-US" altLang="ja-JP" sz="2200" dirty="0" smtClean="0">
                <a:latin typeface="+mj-lt"/>
              </a:rPr>
              <a:t>) (both hospitals have the same chance).</a:t>
            </a:r>
            <a:endParaRPr lang="ja-JP" altLang="en-US" sz="2200" dirty="0">
              <a:latin typeface="+mj-lt"/>
            </a:endParaRPr>
          </a:p>
        </p:txBody>
      </p:sp>
      <p:sp>
        <p:nvSpPr>
          <p:cNvPr id="2" name="1 Rectángulo"/>
          <p:cNvSpPr/>
          <p:nvPr/>
        </p:nvSpPr>
        <p:spPr>
          <a:xfrm>
            <a:off x="476631" y="4949903"/>
            <a:ext cx="8271832" cy="1446550"/>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j-lt"/>
              </a:rPr>
              <a:t>Thai </a:t>
            </a:r>
            <a:r>
              <a:rPr lang="en-US" altLang="ja-JP" sz="2200" dirty="0">
                <a:latin typeface="+mj-lt"/>
              </a:rPr>
              <a:t>teachers seems to have an inappropriate interpretation of the Law of Large numbers (namely, they seem to think that the larger number of random trials, the larger probability to deviate from the expected value).</a:t>
            </a:r>
            <a:endParaRPr lang="ja-JP" altLang="en-US" sz="2200" dirty="0">
              <a:latin typeface="+mj-lt"/>
            </a:endParaRPr>
          </a:p>
        </p:txBody>
      </p:sp>
    </p:spTree>
    <p:extLst>
      <p:ext uri="{BB962C8B-B14F-4D97-AF65-F5344CB8AC3E}">
        <p14:creationId xmlns:p14="http://schemas.microsoft.com/office/powerpoint/2010/main" val="22090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Outline</a:t>
            </a:r>
            <a:endParaRPr lang="ja-JP" altLang="en-US" sz="3550" dirty="0">
              <a:effectLst>
                <a:outerShdw blurRad="38100" dist="38100" dir="2700000" algn="tl">
                  <a:srgbClr val="000000">
                    <a:alpha val="43137"/>
                  </a:srgbClr>
                </a:outerShdw>
              </a:effectLst>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979592231"/>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sp>
        <p:nvSpPr>
          <p:cNvPr id="7" name="6 Rectángulo"/>
          <p:cNvSpPr/>
          <p:nvPr/>
        </p:nvSpPr>
        <p:spPr>
          <a:xfrm>
            <a:off x="467544" y="1077282"/>
            <a:ext cx="8262664" cy="5119350"/>
          </a:xfrm>
          <a:prstGeom prst="rect">
            <a:avLst/>
          </a:prstGeom>
        </p:spPr>
        <p:txBody>
          <a:bodyPr wrap="square">
            <a:spAutoFit/>
          </a:bodyPr>
          <a:lstStyle/>
          <a:p>
            <a:pPr>
              <a:lnSpc>
                <a:spcPts val="5600"/>
              </a:lnSpc>
            </a:pPr>
            <a:r>
              <a:rPr lang="en-US" altLang="ja-JP" sz="2400" b="1" dirty="0" smtClean="0">
                <a:latin typeface="+mn-lt"/>
              </a:rPr>
              <a:t>1</a:t>
            </a:r>
            <a:r>
              <a:rPr lang="ja-JP" altLang="ja-JP" sz="2400" b="1" dirty="0" smtClean="0">
                <a:latin typeface="+mn-lt"/>
              </a:rPr>
              <a:t>．</a:t>
            </a:r>
            <a:r>
              <a:rPr lang="en-US" altLang="ja-JP" sz="2400" dirty="0" smtClean="0">
                <a:latin typeface="+mn-lt"/>
              </a:rPr>
              <a:t>Rationale</a:t>
            </a:r>
            <a:endParaRPr lang="en-US" altLang="ja-JP" sz="2400" dirty="0">
              <a:latin typeface="+mn-lt"/>
            </a:endParaRPr>
          </a:p>
          <a:p>
            <a:pPr>
              <a:lnSpc>
                <a:spcPts val="5600"/>
              </a:lnSpc>
            </a:pPr>
            <a:r>
              <a:rPr lang="en-US" altLang="ja-JP" sz="2400" b="1" dirty="0" smtClean="0">
                <a:latin typeface="+mn-lt"/>
              </a:rPr>
              <a:t>2</a:t>
            </a:r>
            <a:r>
              <a:rPr lang="ja-JP" altLang="ja-JP" sz="2400" b="1" dirty="0" smtClean="0">
                <a:latin typeface="+mn-lt"/>
              </a:rPr>
              <a:t>．</a:t>
            </a:r>
            <a:r>
              <a:rPr lang="en-US" altLang="ja-JP" sz="2400" dirty="0" smtClean="0">
                <a:latin typeface="+mn-lt"/>
              </a:rPr>
              <a:t>Variability as a Fundamental Idea</a:t>
            </a:r>
            <a:endParaRPr lang="ja-JP" altLang="ja-JP" sz="2400" dirty="0">
              <a:latin typeface="+mn-lt"/>
            </a:endParaRPr>
          </a:p>
          <a:p>
            <a:pPr>
              <a:lnSpc>
                <a:spcPts val="5600"/>
              </a:lnSpc>
            </a:pPr>
            <a:r>
              <a:rPr lang="en-US" altLang="ja-JP" sz="2400" b="1" dirty="0" smtClean="0">
                <a:latin typeface="+mn-lt"/>
              </a:rPr>
              <a:t>3</a:t>
            </a:r>
            <a:r>
              <a:rPr lang="ja-JP" altLang="ja-JP" sz="2400" b="1" dirty="0" smtClean="0">
                <a:latin typeface="+mn-lt"/>
              </a:rPr>
              <a:t>．</a:t>
            </a:r>
            <a:r>
              <a:rPr lang="en-US" altLang="ja-JP" sz="2400" dirty="0" smtClean="0">
                <a:latin typeface="+mn-lt"/>
              </a:rPr>
              <a:t>Statistical Literacy</a:t>
            </a:r>
          </a:p>
          <a:p>
            <a:pPr>
              <a:lnSpc>
                <a:spcPts val="5600"/>
              </a:lnSpc>
            </a:pPr>
            <a:r>
              <a:rPr lang="en-US" altLang="ja-JP" sz="2400" b="1" dirty="0" smtClean="0">
                <a:latin typeface="+mn-lt"/>
              </a:rPr>
              <a:t>4.  </a:t>
            </a:r>
            <a:r>
              <a:rPr lang="en-US" altLang="ja-JP" sz="2400" dirty="0" smtClean="0">
                <a:latin typeface="+mn-lt"/>
              </a:rPr>
              <a:t> Being </a:t>
            </a:r>
            <a:r>
              <a:rPr lang="en-US" altLang="ja-JP" sz="2400" dirty="0">
                <a:latin typeface="+mn-lt"/>
              </a:rPr>
              <a:t>a “Data Detective</a:t>
            </a:r>
            <a:r>
              <a:rPr lang="en-US" altLang="ja-JP" sz="2400" dirty="0" smtClean="0">
                <a:latin typeface="+mn-lt"/>
              </a:rPr>
              <a:t>” (Findings &amp; Discussion</a:t>
            </a:r>
            <a:r>
              <a:rPr lang="en-US" altLang="ja-JP" sz="2400" dirty="0" smtClean="0">
                <a:latin typeface="+mn-lt"/>
              </a:rPr>
              <a:t>)</a:t>
            </a:r>
            <a:endParaRPr lang="en-US" altLang="ja-JP" sz="2400" dirty="0">
              <a:latin typeface="+mn-lt"/>
            </a:endParaRPr>
          </a:p>
          <a:p>
            <a:pPr marL="627063" indent="-185738">
              <a:lnSpc>
                <a:spcPts val="5600"/>
              </a:lnSpc>
              <a:buFont typeface="Calibri" panose="020F0502020204030204" pitchFamily="34" charset="0"/>
              <a:buChar char="–"/>
            </a:pPr>
            <a:r>
              <a:rPr lang="en-US" altLang="ja-JP" sz="2400" dirty="0" smtClean="0">
                <a:latin typeface="+mn-lt"/>
              </a:rPr>
              <a:t>Task 4</a:t>
            </a:r>
          </a:p>
          <a:p>
            <a:pPr marL="627063" indent="-185738">
              <a:lnSpc>
                <a:spcPts val="5600"/>
              </a:lnSpc>
              <a:buFont typeface="Calibri" panose="020F0502020204030204" pitchFamily="34" charset="0"/>
              <a:buChar char="–"/>
            </a:pPr>
            <a:r>
              <a:rPr lang="en-US" altLang="ja-JP" sz="2400" dirty="0" smtClean="0">
                <a:latin typeface="+mn-lt"/>
              </a:rPr>
              <a:t>Task 5</a:t>
            </a:r>
          </a:p>
          <a:p>
            <a:pPr marL="627063" indent="-185738">
              <a:lnSpc>
                <a:spcPts val="5600"/>
              </a:lnSpc>
              <a:buFont typeface="Calibri" panose="020F0502020204030204" pitchFamily="34" charset="0"/>
              <a:buChar char="–"/>
            </a:pPr>
            <a:r>
              <a:rPr lang="en-US" altLang="ja-JP" sz="2400" dirty="0" smtClean="0">
                <a:latin typeface="+mn-lt"/>
              </a:rPr>
              <a:t>Task 7</a:t>
            </a:r>
            <a:endParaRPr lang="en-US" altLang="ja-JP" sz="2400"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840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349413201"/>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19</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7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pic>
        <p:nvPicPr>
          <p:cNvPr id="10242" name="Picture 2" descr="C:\Users\Orlando Gonzalez\Desktop\APEC\CHAPTER 4 問11 Survey results and Discussion.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1623" t="26657" r="11371" b="24543"/>
          <a:stretch/>
        </p:blipFill>
        <p:spPr bwMode="auto">
          <a:xfrm>
            <a:off x="3027784" y="952426"/>
            <a:ext cx="5976664" cy="535753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5508" y="1076649"/>
            <a:ext cx="2750308" cy="3477875"/>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n-lt"/>
              </a:rPr>
              <a:t>Task 7 is a problem in which teachers are required </a:t>
            </a:r>
            <a:r>
              <a:rPr lang="en-US" altLang="ja-JP" sz="2200" dirty="0" smtClean="0">
                <a:latin typeface="+mn-lt"/>
              </a:rPr>
              <a:t>to make </a:t>
            </a:r>
            <a:r>
              <a:rPr lang="en-US" altLang="ja-JP" sz="2200" dirty="0">
                <a:latin typeface="+mn-lt"/>
              </a:rPr>
              <a:t>appropriate </a:t>
            </a:r>
            <a:r>
              <a:rPr lang="en-US" altLang="ja-JP" sz="2200" dirty="0" smtClean="0">
                <a:latin typeface="+mn-lt"/>
              </a:rPr>
              <a:t>connections between real-life </a:t>
            </a:r>
            <a:r>
              <a:rPr lang="en-US" altLang="ja-JP" sz="2200" dirty="0">
                <a:latin typeface="+mn-lt"/>
              </a:rPr>
              <a:t>context-free histograms, and </a:t>
            </a:r>
            <a:r>
              <a:rPr lang="en-US" altLang="ja-JP" sz="2200" dirty="0" smtClean="0">
                <a:latin typeface="+mn-lt"/>
              </a:rPr>
              <a:t>their </a:t>
            </a:r>
            <a:r>
              <a:rPr lang="en-US" altLang="ja-JP" sz="2200" dirty="0">
                <a:latin typeface="+mn-lt"/>
              </a:rPr>
              <a:t>statistical summaries.</a:t>
            </a:r>
            <a:endParaRPr lang="ja-JP" altLang="ja-JP" sz="2200" dirty="0">
              <a:latin typeface="+mn-lt"/>
            </a:endParaRPr>
          </a:p>
        </p:txBody>
      </p:sp>
      <p:sp>
        <p:nvSpPr>
          <p:cNvPr id="15" name="14 Rectángulo"/>
          <p:cNvSpPr/>
          <p:nvPr/>
        </p:nvSpPr>
        <p:spPr>
          <a:xfrm>
            <a:off x="165508" y="4911664"/>
            <a:ext cx="2750308" cy="1446550"/>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n-lt"/>
              </a:rPr>
              <a:t>Could you match the Variable 5 to its corresponding histogram?</a:t>
            </a:r>
            <a:endParaRPr lang="ja-JP" altLang="ja-JP" sz="2200" dirty="0">
              <a:latin typeface="+mn-lt"/>
            </a:endParaRPr>
          </a:p>
        </p:txBody>
      </p:sp>
    </p:spTree>
    <p:extLst>
      <p:ext uri="{BB962C8B-B14F-4D97-AF65-F5344CB8AC3E}">
        <p14:creationId xmlns:p14="http://schemas.microsoft.com/office/powerpoint/2010/main" val="8862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3" cstate="print">
            <a:duotone>
              <a:schemeClr val="accent1">
                <a:shade val="45000"/>
                <a:satMod val="135000"/>
              </a:schemeClr>
              <a:prstClr val="white"/>
            </a:duotone>
            <a:lum bright="100000"/>
          </a:blip>
          <a:srcRect t="4568" r="5790"/>
          <a:stretch>
            <a:fillRect/>
          </a:stretch>
        </p:blipFill>
        <p:spPr bwMode="auto">
          <a:xfrm>
            <a:off x="0" y="0"/>
            <a:ext cx="9144000" cy="6858000"/>
          </a:xfrm>
          <a:prstGeom prst="rect">
            <a:avLst/>
          </a:prstGeom>
          <a:noFill/>
          <a:ln w="9525">
            <a:noFill/>
            <a:miter lim="800000"/>
            <a:headEnd/>
            <a:tailEnd/>
          </a:ln>
        </p:spPr>
      </p:pic>
      <p:sp>
        <p:nvSpPr>
          <p:cNvPr id="25"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8" name="27 Tabla"/>
          <p:cNvGraphicFramePr>
            <a:graphicFrameLocks noGrp="1"/>
          </p:cNvGraphicFramePr>
          <p:nvPr>
            <p:extLst>
              <p:ext uri="{D42A27DB-BD31-4B8C-83A1-F6EECF244321}">
                <p14:modId xmlns:p14="http://schemas.microsoft.com/office/powerpoint/2010/main" val="3717867620"/>
              </p:ext>
            </p:extLst>
          </p:nvPr>
        </p:nvGraphicFramePr>
        <p:xfrm>
          <a:off x="4067944" y="82312"/>
          <a:ext cx="4752528" cy="2194560"/>
        </p:xfrm>
        <a:graphic>
          <a:graphicData uri="http://schemas.openxmlformats.org/drawingml/2006/table">
            <a:tbl>
              <a:tblPr/>
              <a:tblGrid>
                <a:gridCol w="1152128"/>
                <a:gridCol w="936104"/>
                <a:gridCol w="936104"/>
                <a:gridCol w="1728192"/>
              </a:tblGrid>
              <a:tr h="144145">
                <a:tc>
                  <a:txBody>
                    <a:bodyPr/>
                    <a:lstStyle/>
                    <a:p>
                      <a:pPr algn="ctr">
                        <a:spcAft>
                          <a:spcPts val="0"/>
                        </a:spcAft>
                      </a:pPr>
                      <a:r>
                        <a:rPr lang="en-US" sz="1800" b="1" kern="100" dirty="0">
                          <a:solidFill>
                            <a:srgbClr val="000000"/>
                          </a:solidFill>
                          <a:latin typeface="Arial"/>
                          <a:ea typeface="ＭＳ 明朝"/>
                          <a:cs typeface="AGPFNA+TimesNewRoman,Bold"/>
                        </a:rPr>
                        <a:t>Variable</a:t>
                      </a:r>
                      <a:endParaRPr lang="ja-JP" sz="2400" kern="100" dirty="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Arial"/>
                          <a:ea typeface="ＭＳ 明朝"/>
                          <a:cs typeface="AGPFNA+TimesNewRoman,Bold"/>
                        </a:rPr>
                        <a:t> Mean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Arial"/>
                          <a:ea typeface="ＭＳ 明朝"/>
                          <a:cs typeface="AGPFNA+TimesNewRoman,Bold"/>
                        </a:rPr>
                        <a:t>Median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Arial"/>
                          <a:ea typeface="ＭＳ 明朝"/>
                          <a:cs typeface="AGPFNA+TimesNewRoman,Bold"/>
                        </a:rPr>
                        <a:t>Standard Deviation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algn="ctr">
                        <a:spcAft>
                          <a:spcPts val="0"/>
                        </a:spcAft>
                      </a:pPr>
                      <a:r>
                        <a:rPr lang="en-US" sz="1800" kern="100" dirty="0">
                          <a:solidFill>
                            <a:srgbClr val="000000"/>
                          </a:solidFill>
                          <a:latin typeface="Arial"/>
                          <a:ea typeface="AGPDEH+TimesNewRoman"/>
                          <a:cs typeface="AGPFNA+TimesNewRoman,Bold"/>
                        </a:rPr>
                        <a:t>1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10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145">
                <a:tc>
                  <a:txBody>
                    <a:bodyPr/>
                    <a:lstStyle/>
                    <a:p>
                      <a:pPr algn="ctr">
                        <a:spcAft>
                          <a:spcPts val="0"/>
                        </a:spcAft>
                      </a:pPr>
                      <a:r>
                        <a:rPr lang="en-US" sz="1800" kern="100" dirty="0">
                          <a:solidFill>
                            <a:srgbClr val="000000"/>
                          </a:solidFill>
                          <a:latin typeface="Arial"/>
                          <a:ea typeface="AGPDEH+TimesNewRoman"/>
                          <a:cs typeface="AGPFNA+TimesNewRoman,Bold"/>
                        </a:rPr>
                        <a:t>2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15 </a:t>
                      </a:r>
                      <a:endParaRPr lang="ja-JP" sz="2400" kern="100" dirty="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145">
                <a:tc>
                  <a:txBody>
                    <a:bodyPr/>
                    <a:lstStyle/>
                    <a:p>
                      <a:pPr algn="ctr">
                        <a:spcAft>
                          <a:spcPts val="0"/>
                        </a:spcAft>
                      </a:pPr>
                      <a:r>
                        <a:rPr lang="en-US" sz="1800" kern="100">
                          <a:solidFill>
                            <a:srgbClr val="000000"/>
                          </a:solidFill>
                          <a:latin typeface="Arial"/>
                          <a:ea typeface="AGPDEH+TimesNewRoman"/>
                          <a:cs typeface="AGPFNA+TimesNewRoman,Bold"/>
                        </a:rPr>
                        <a:t>3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Arial"/>
                          <a:ea typeface="AGPDEH+TimesNewRoman"/>
                          <a:cs typeface="AGPFNA+TimesNewRoman,Bold"/>
                        </a:rPr>
                        <a:t>53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Arial"/>
                          <a:ea typeface="AGPDEH+TimesNewRoman"/>
                          <a:cs typeface="AGPFNA+TimesNewRoman,Bold"/>
                        </a:rPr>
                        <a:t>10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algn="ctr">
                        <a:spcAft>
                          <a:spcPts val="0"/>
                        </a:spcAft>
                      </a:pPr>
                      <a:r>
                        <a:rPr lang="en-US" sz="1800" kern="100">
                          <a:solidFill>
                            <a:srgbClr val="000000"/>
                          </a:solidFill>
                          <a:latin typeface="Arial"/>
                          <a:ea typeface="AGPDEH+TimesNewRoman"/>
                          <a:cs typeface="AGPFNA+TimesNewRoman,Bold"/>
                        </a:rPr>
                        <a:t>4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Arial"/>
                          <a:ea typeface="AGPDEH+TimesNewRoman"/>
                          <a:cs typeface="AGPFNA+TimesNewRoman,Bold"/>
                        </a:rPr>
                        <a:t>53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Arial"/>
                          <a:ea typeface="AGPDEH+TimesNewRoman"/>
                          <a:cs typeface="AGPFNA+TimesNewRoman,Bold"/>
                        </a:rPr>
                        <a:t>20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algn="ctr">
                        <a:spcAft>
                          <a:spcPts val="0"/>
                        </a:spcAft>
                      </a:pPr>
                      <a:r>
                        <a:rPr lang="en-US" sz="1800" kern="100" dirty="0">
                          <a:solidFill>
                            <a:srgbClr val="000000"/>
                          </a:solidFill>
                          <a:latin typeface="Arial"/>
                          <a:ea typeface="AGPDEH+TimesNewRoman"/>
                          <a:cs typeface="AGPFNA+TimesNewRoman,Bold"/>
                        </a:rPr>
                        <a:t>5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800" kern="100" dirty="0">
                          <a:solidFill>
                            <a:srgbClr val="000000"/>
                          </a:solidFill>
                          <a:latin typeface="Arial"/>
                          <a:ea typeface="AGPDEH+TimesNewRoman"/>
                          <a:cs typeface="AGPFNA+TimesNewRoman,Bold"/>
                        </a:rPr>
                        <a:t>47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800" kern="100" dirty="0">
                          <a:solidFill>
                            <a:srgbClr val="000000"/>
                          </a:solidFill>
                          <a:latin typeface="Arial"/>
                          <a:ea typeface="AGPDEH+TimesNewRoman"/>
                          <a:cs typeface="AGPFNA+TimesNewRoman,Bold"/>
                        </a:rPr>
                        <a:t>10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algn="ctr">
                        <a:spcAft>
                          <a:spcPts val="0"/>
                        </a:spcAft>
                      </a:pPr>
                      <a:r>
                        <a:rPr lang="en-US" sz="1800" kern="100" dirty="0">
                          <a:solidFill>
                            <a:srgbClr val="000000"/>
                          </a:solidFill>
                          <a:latin typeface="Arial"/>
                          <a:ea typeface="AGPDEH+TimesNewRoman"/>
                          <a:cs typeface="AGPFNA+TimesNewRoman,Bold"/>
                        </a:rPr>
                        <a:t>6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50 </a:t>
                      </a:r>
                      <a:endParaRPr lang="ja-JP" sz="2400" kern="10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kern="100" dirty="0">
                          <a:solidFill>
                            <a:srgbClr val="000000"/>
                          </a:solidFill>
                          <a:latin typeface="Arial"/>
                          <a:ea typeface="AGPDEH+TimesNewRoman"/>
                          <a:cs typeface="AGPFNA+TimesNewRoman,Bold"/>
                        </a:rPr>
                        <a:t>5 </a:t>
                      </a:r>
                      <a:endParaRPr lang="ja-JP" sz="2400" kern="100" dirty="0">
                        <a:solidFill>
                          <a:srgbClr val="000000"/>
                        </a:solidFill>
                        <a:latin typeface="AGPFNA+TimesNewRoman,Bold"/>
                        <a:ea typeface="ＭＳ 明朝"/>
                        <a:cs typeface="AGPFNA+TimesNewRoman,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9" name="28 Rectángulo"/>
          <p:cNvSpPr/>
          <p:nvPr/>
        </p:nvSpPr>
        <p:spPr>
          <a:xfrm>
            <a:off x="160412" y="952852"/>
            <a:ext cx="3619500" cy="1107996"/>
          </a:xfrm>
          <a:prstGeom prst="rect">
            <a:avLst/>
          </a:prstGeom>
        </p:spPr>
        <p:txBody>
          <a:bodyPr wrap="square">
            <a:spAutoFit/>
          </a:bodyPr>
          <a:lstStyle/>
          <a:p>
            <a:pPr algn="just"/>
            <a:r>
              <a:rPr lang="en-US" sz="2200" dirty="0" smtClean="0">
                <a:latin typeface="+mj-lt"/>
              </a:rPr>
              <a:t>We can notice that only in </a:t>
            </a:r>
            <a:r>
              <a:rPr lang="en-US" sz="2200" dirty="0" smtClean="0">
                <a:latin typeface="+mj-lt"/>
              </a:rPr>
              <a:t>this </a:t>
            </a:r>
            <a:r>
              <a:rPr lang="en-US" sz="2200" dirty="0" smtClean="0">
                <a:latin typeface="+mj-lt"/>
              </a:rPr>
              <a:t>case the mean is smaller than the median.</a:t>
            </a:r>
            <a:endParaRPr lang="es-ES" sz="2200" dirty="0">
              <a:latin typeface="+mj-lt"/>
            </a:endParaRPr>
          </a:p>
        </p:txBody>
      </p:sp>
      <p:sp>
        <p:nvSpPr>
          <p:cNvPr id="30"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1" name="Object 6"/>
          <p:cNvGraphicFramePr>
            <a:graphicFrameLocks noChangeAspect="1"/>
          </p:cNvGraphicFramePr>
          <p:nvPr/>
        </p:nvGraphicFramePr>
        <p:xfrm>
          <a:off x="0" y="2348880"/>
          <a:ext cx="9144000" cy="1690901"/>
        </p:xfrm>
        <a:graphic>
          <a:graphicData uri="http://schemas.openxmlformats.org/presentationml/2006/ole">
            <mc:AlternateContent xmlns:mc="http://schemas.openxmlformats.org/markup-compatibility/2006">
              <mc:Choice xmlns:v="urn:schemas-microsoft-com:vml" Requires="v">
                <p:oleObj spid="_x0000_s11311" name="ビットマップ イメージ" r:id="rId4" imgW="13670283" imgH="2219635" progId="Paint.Picture">
                  <p:embed/>
                </p:oleObj>
              </mc:Choice>
              <mc:Fallback>
                <p:oleObj name="ビットマップ イメージ" r:id="rId4" imgW="13670283" imgH="221963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48880"/>
                        <a:ext cx="9144000" cy="1690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Lst>
          </a:blip>
          <a:srcRect/>
          <a:stretch>
            <a:fillRect/>
          </a:stretch>
        </p:blipFill>
        <p:spPr bwMode="auto">
          <a:xfrm>
            <a:off x="160412" y="4077072"/>
            <a:ext cx="3619500" cy="2333625"/>
          </a:xfrm>
          <a:prstGeom prst="rect">
            <a:avLst/>
          </a:prstGeom>
          <a:noFill/>
          <a:ln w="9525">
            <a:noFill/>
            <a:miter lim="800000"/>
            <a:headEnd/>
            <a:tailEnd/>
          </a:ln>
        </p:spPr>
      </p:pic>
      <p:pic>
        <p:nvPicPr>
          <p:cNvPr id="34" name="Picture 3"/>
          <p:cNvPicPr>
            <a:picLocks noChangeAspect="1" noChangeArrowheads="1"/>
          </p:cNvPicPr>
          <p:nvPr/>
        </p:nvPicPr>
        <p:blipFill>
          <a:blip r:embed="rId8" cstate="print"/>
          <a:srcRect/>
          <a:stretch>
            <a:fillRect/>
          </a:stretch>
        </p:blipFill>
        <p:spPr bwMode="auto">
          <a:xfrm>
            <a:off x="3995936" y="3933056"/>
            <a:ext cx="2276475" cy="2057400"/>
          </a:xfrm>
          <a:prstGeom prst="rect">
            <a:avLst/>
          </a:prstGeom>
          <a:noFill/>
          <a:ln w="9525">
            <a:noFill/>
            <a:miter lim="800000"/>
            <a:headEnd/>
            <a:tailEnd/>
          </a:ln>
        </p:spPr>
      </p:pic>
      <p:sp>
        <p:nvSpPr>
          <p:cNvPr id="35" name="34 Rectángulo"/>
          <p:cNvSpPr/>
          <p:nvPr/>
        </p:nvSpPr>
        <p:spPr>
          <a:xfrm>
            <a:off x="4211960" y="5982379"/>
            <a:ext cx="4752528" cy="830997"/>
          </a:xfrm>
          <a:prstGeom prst="rect">
            <a:avLst/>
          </a:prstGeom>
        </p:spPr>
        <p:txBody>
          <a:bodyPr wrap="square">
            <a:spAutoFit/>
          </a:bodyPr>
          <a:lstStyle/>
          <a:p>
            <a:pPr algn="just"/>
            <a:r>
              <a:rPr lang="en-US" altLang="ja-JP" sz="2400" dirty="0" smtClean="0">
                <a:latin typeface="+mj-lt"/>
              </a:rPr>
              <a:t>Then, </a:t>
            </a:r>
            <a:r>
              <a:rPr lang="en-US" altLang="ja-JP" sz="2400" b="1" dirty="0" smtClean="0">
                <a:solidFill>
                  <a:srgbClr val="C00000"/>
                </a:solidFill>
                <a:latin typeface="+mj-lt"/>
              </a:rPr>
              <a:t>Histogram C</a:t>
            </a:r>
            <a:r>
              <a:rPr lang="en-US" altLang="ja-JP" sz="2400" dirty="0" smtClean="0">
                <a:latin typeface="+mj-lt"/>
              </a:rPr>
              <a:t> corresponds to </a:t>
            </a:r>
            <a:r>
              <a:rPr lang="en-US" altLang="ja-JP" sz="2400" b="1" dirty="0" smtClean="0">
                <a:solidFill>
                  <a:srgbClr val="C00000"/>
                </a:solidFill>
                <a:latin typeface="+mj-lt"/>
              </a:rPr>
              <a:t>Variable 5</a:t>
            </a:r>
            <a:r>
              <a:rPr lang="en-US" altLang="ja-JP" sz="2400" dirty="0" smtClean="0">
                <a:latin typeface="+mj-lt"/>
              </a:rPr>
              <a:t>.</a:t>
            </a:r>
            <a:endParaRPr lang="ja-JP" altLang="en-US" sz="2400" dirty="0">
              <a:latin typeface="+mj-lt"/>
            </a:endParaRPr>
          </a:p>
        </p:txBody>
      </p:sp>
      <p:sp>
        <p:nvSpPr>
          <p:cNvPr id="36" name="35 Rectángulo"/>
          <p:cNvSpPr/>
          <p:nvPr/>
        </p:nvSpPr>
        <p:spPr>
          <a:xfrm>
            <a:off x="6228184" y="4365104"/>
            <a:ext cx="2915816" cy="923330"/>
          </a:xfrm>
          <a:prstGeom prst="rect">
            <a:avLst/>
          </a:prstGeom>
        </p:spPr>
        <p:txBody>
          <a:bodyPr wrap="square">
            <a:spAutoFit/>
          </a:bodyPr>
          <a:lstStyle/>
          <a:p>
            <a:pPr algn="ctr"/>
            <a:r>
              <a:rPr lang="en-US" altLang="ja-JP" dirty="0" smtClean="0">
                <a:latin typeface="+mj-lt"/>
              </a:rPr>
              <a:t>Left-skewed distribution</a:t>
            </a:r>
          </a:p>
          <a:p>
            <a:pPr algn="ctr"/>
            <a:r>
              <a:rPr lang="ja-JP" altLang="en-US" dirty="0" smtClean="0">
                <a:latin typeface="+mj-lt"/>
              </a:rPr>
              <a:t>左に歪んでいる分布</a:t>
            </a:r>
            <a:endParaRPr lang="en-US" altLang="ja-JP" dirty="0" smtClean="0">
              <a:latin typeface="+mj-lt"/>
            </a:endParaRPr>
          </a:p>
          <a:p>
            <a:pPr algn="ctr"/>
            <a:r>
              <a:rPr lang="en-US" altLang="ja-JP" dirty="0" smtClean="0">
                <a:latin typeface="+mj-lt"/>
              </a:rPr>
              <a:t>(</a:t>
            </a:r>
            <a:r>
              <a:rPr lang="ja-JP" altLang="en-US" dirty="0" smtClean="0">
                <a:latin typeface="+mj-lt"/>
              </a:rPr>
              <a:t>左方向に裾を引いた分布</a:t>
            </a:r>
            <a:r>
              <a:rPr lang="en-US" altLang="ja-JP" dirty="0" smtClean="0">
                <a:latin typeface="+mj-lt"/>
              </a:rPr>
              <a:t>)</a:t>
            </a:r>
            <a:endParaRPr lang="ja-JP" altLang="en-US" dirty="0">
              <a:latin typeface="+mj-lt"/>
            </a:endParaRPr>
          </a:p>
        </p:txBody>
      </p:sp>
      <p:sp>
        <p:nvSpPr>
          <p:cNvPr id="13" name="12 Rectángulo"/>
          <p:cNvSpPr/>
          <p:nvPr/>
        </p:nvSpPr>
        <p:spPr>
          <a:xfrm>
            <a:off x="160412" y="419180"/>
            <a:ext cx="3619500" cy="430887"/>
          </a:xfrm>
          <a:prstGeom prst="rect">
            <a:avLst/>
          </a:prstGeom>
        </p:spPr>
        <p:txBody>
          <a:bodyPr wrap="square">
            <a:spAutoFit/>
          </a:bodyPr>
          <a:lstStyle/>
          <a:p>
            <a:pPr algn="just"/>
            <a:r>
              <a:rPr lang="en-US" sz="2200" dirty="0" smtClean="0">
                <a:latin typeface="+mj-lt"/>
              </a:rPr>
              <a:t>What is different with Var. 5?</a:t>
            </a:r>
            <a:endParaRPr lang="es-ES" sz="2200" dirty="0">
              <a:latin typeface="+mj-lt"/>
            </a:endParaRPr>
          </a:p>
        </p:txBody>
      </p:sp>
    </p:spTree>
    <p:extLst>
      <p:ext uri="{BB962C8B-B14F-4D97-AF65-F5344CB8AC3E}">
        <p14:creationId xmlns:p14="http://schemas.microsoft.com/office/powerpoint/2010/main" val="12719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3297645887"/>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21</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7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sp>
        <p:nvSpPr>
          <p:cNvPr id="13" name="12 Rectángulo"/>
          <p:cNvSpPr/>
          <p:nvPr/>
        </p:nvSpPr>
        <p:spPr>
          <a:xfrm>
            <a:off x="327780" y="911643"/>
            <a:ext cx="8564700" cy="1107996"/>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Knowing how variation in the shape of the data distribution affects the position of the mean and the median is fundamental to easily solve this problem.</a:t>
            </a:r>
            <a:endParaRPr lang="ja-JP" altLang="ja-JP" sz="2200" dirty="0">
              <a:latin typeface="+mj-lt"/>
            </a:endParaRPr>
          </a:p>
        </p:txBody>
      </p:sp>
      <p:sp>
        <p:nvSpPr>
          <p:cNvPr id="14" name="13 Rectángulo"/>
          <p:cNvSpPr/>
          <p:nvPr/>
        </p:nvSpPr>
        <p:spPr>
          <a:xfrm>
            <a:off x="327780" y="2166578"/>
            <a:ext cx="8564700"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38.5</a:t>
            </a:r>
            <a:r>
              <a:rPr lang="en-US" altLang="ja-JP" sz="2200" dirty="0">
                <a:latin typeface="+mj-lt"/>
              </a:rPr>
              <a:t>%</a:t>
            </a:r>
            <a:r>
              <a:rPr lang="en-US" altLang="ja-JP" sz="2200" dirty="0" smtClean="0">
                <a:latin typeface="+mj-lt"/>
              </a:rPr>
              <a:t> of the Japanese high school teachers (30/78) made </a:t>
            </a:r>
            <a:r>
              <a:rPr lang="en-US" altLang="ja-JP" sz="2200" dirty="0">
                <a:latin typeface="+mj-lt"/>
              </a:rPr>
              <a:t>this match correctly</a:t>
            </a:r>
            <a:r>
              <a:rPr lang="en-US" altLang="ja-JP" sz="2200" dirty="0" smtClean="0">
                <a:latin typeface="+mj-lt"/>
              </a:rPr>
              <a:t>.</a:t>
            </a:r>
            <a:endParaRPr lang="ja-JP" altLang="en-US" sz="2200" dirty="0">
              <a:latin typeface="+mj-lt"/>
            </a:endParaRPr>
          </a:p>
        </p:txBody>
      </p:sp>
      <p:sp>
        <p:nvSpPr>
          <p:cNvPr id="15" name="14 Rectángulo"/>
          <p:cNvSpPr/>
          <p:nvPr/>
        </p:nvSpPr>
        <p:spPr>
          <a:xfrm>
            <a:off x="327780" y="3082958"/>
            <a:ext cx="8564700"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In the case of Thai teachers, </a:t>
            </a:r>
            <a:r>
              <a:rPr lang="en-US" altLang="ja-JP" sz="2200" dirty="0" smtClean="0">
                <a:latin typeface="+mj-lt"/>
              </a:rPr>
              <a:t>31 out </a:t>
            </a:r>
            <a:r>
              <a:rPr lang="en-US" altLang="ja-JP" sz="2200" dirty="0">
                <a:latin typeface="+mj-lt"/>
              </a:rPr>
              <a:t>of </a:t>
            </a:r>
            <a:r>
              <a:rPr lang="en-US" altLang="ja-JP" sz="2200" dirty="0" smtClean="0">
                <a:latin typeface="+mj-lt"/>
              </a:rPr>
              <a:t>77 (40.3%) made this match correctly.</a:t>
            </a:r>
            <a:endParaRPr lang="ja-JP" altLang="en-US" sz="2200" dirty="0">
              <a:latin typeface="+mj-lt"/>
            </a:endParaRPr>
          </a:p>
        </p:txBody>
      </p:sp>
      <p:sp>
        <p:nvSpPr>
          <p:cNvPr id="17" name="16 Rectángulo"/>
          <p:cNvSpPr/>
          <p:nvPr/>
        </p:nvSpPr>
        <p:spPr>
          <a:xfrm>
            <a:off x="327780" y="3999338"/>
            <a:ext cx="8564700" cy="769441"/>
          </a:xfrm>
          <a:prstGeom prst="rect">
            <a:avLst/>
          </a:prstGeom>
        </p:spPr>
        <p:txBody>
          <a:bodyPr wrap="square">
            <a:spAutoFit/>
          </a:bodyPr>
          <a:lstStyle/>
          <a:p>
            <a:pPr marL="342900" indent="-342900" algn="just">
              <a:buFont typeface="Arial" panose="020B0604020202020204" pitchFamily="34" charset="0"/>
              <a:buChar char="•"/>
            </a:pPr>
            <a:r>
              <a:rPr lang="en-US" altLang="ja-JP" sz="2200" dirty="0" smtClean="0">
                <a:latin typeface="+mj-lt"/>
              </a:rPr>
              <a:t>Nevertheless, just 6 Japanese (7.7%) and 3 Thai (3.9%) teachers made all the matches correctly.</a:t>
            </a:r>
            <a:endParaRPr lang="ja-JP" altLang="en-US" sz="2200" dirty="0">
              <a:latin typeface="+mj-lt"/>
            </a:endParaRPr>
          </a:p>
        </p:txBody>
      </p:sp>
      <p:sp>
        <p:nvSpPr>
          <p:cNvPr id="5" name="4 Rectángulo"/>
          <p:cNvSpPr/>
          <p:nvPr/>
        </p:nvSpPr>
        <p:spPr>
          <a:xfrm>
            <a:off x="327780" y="4915718"/>
            <a:ext cx="8564700" cy="1446550"/>
          </a:xfrm>
          <a:prstGeom prst="rect">
            <a:avLst/>
          </a:prstGeom>
        </p:spPr>
        <p:txBody>
          <a:bodyPr wrap="square">
            <a:spAutoFit/>
          </a:bodyPr>
          <a:lstStyle/>
          <a:p>
            <a:pPr marL="342900" indent="-342900" algn="just">
              <a:buFont typeface="Arial" panose="020B0604020202020204" pitchFamily="34" charset="0"/>
              <a:buChar char="•"/>
            </a:pPr>
            <a:r>
              <a:rPr lang="en-US" altLang="ja-JP" sz="2200" dirty="0">
                <a:latin typeface="+mj-lt"/>
              </a:rPr>
              <a:t>Teachers’ performance on this </a:t>
            </a:r>
            <a:r>
              <a:rPr lang="en-US" altLang="ja-JP" sz="2200" dirty="0" smtClean="0">
                <a:latin typeface="+mj-lt"/>
              </a:rPr>
              <a:t>task </a:t>
            </a:r>
            <a:r>
              <a:rPr lang="en-US" altLang="ja-JP" sz="2200" dirty="0">
                <a:latin typeface="+mj-lt"/>
              </a:rPr>
              <a:t>indicates that </a:t>
            </a:r>
            <a:r>
              <a:rPr lang="en-US" altLang="ja-JP" sz="2200" dirty="0" smtClean="0">
                <a:latin typeface="+mj-lt"/>
              </a:rPr>
              <a:t>many of them </a:t>
            </a:r>
            <a:r>
              <a:rPr lang="en-US" altLang="ja-JP" sz="2200" dirty="0">
                <a:latin typeface="+mj-lt"/>
              </a:rPr>
              <a:t>were unable to relate the variability of the data in a histogram with its summary statistics, </a:t>
            </a:r>
            <a:r>
              <a:rPr lang="en-US" altLang="ja-JP" sz="2200" dirty="0" smtClean="0">
                <a:latin typeface="+mj-lt"/>
              </a:rPr>
              <a:t>particularly </a:t>
            </a:r>
            <a:r>
              <a:rPr lang="en-US" altLang="ja-JP" sz="2200" dirty="0">
                <a:latin typeface="+mj-lt"/>
              </a:rPr>
              <a:t>features of a data distribution with the shape of its graph. </a:t>
            </a:r>
            <a:endParaRPr lang="ja-JP" altLang="en-US" sz="2200" dirty="0">
              <a:latin typeface="+mj-lt"/>
            </a:endParaRPr>
          </a:p>
        </p:txBody>
      </p:sp>
    </p:spTree>
    <p:extLst>
      <p:ext uri="{BB962C8B-B14F-4D97-AF65-F5344CB8AC3E}">
        <p14:creationId xmlns:p14="http://schemas.microsoft.com/office/powerpoint/2010/main" val="304332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321947554"/>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22</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00" dirty="0">
                <a:effectLst>
                  <a:outerShdw blurRad="38100" dist="38100" dir="2700000" algn="tl">
                    <a:srgbClr val="000000">
                      <a:alpha val="43137"/>
                    </a:srgbClr>
                  </a:outerShdw>
                </a:effectLst>
              </a:rPr>
              <a:t>Questions and Comments are Welcomed</a:t>
            </a:r>
            <a:endParaRPr lang="ja-JP" altLang="en-US" sz="3400" dirty="0">
              <a:effectLst>
                <a:outerShdw blurRad="38100" dist="38100" dir="2700000" algn="tl">
                  <a:srgbClr val="000000">
                    <a:alpha val="43137"/>
                  </a:srgbClr>
                </a:outerShdw>
              </a:effectLst>
              <a:cs typeface="Times New Roman" panose="02020603050405020304" pitchFamily="18" charset="0"/>
            </a:endParaRPr>
          </a:p>
        </p:txBody>
      </p:sp>
      <p:sp>
        <p:nvSpPr>
          <p:cNvPr id="11" name="Text Placeholder 3"/>
          <p:cNvSpPr txBox="1">
            <a:spLocks/>
          </p:cNvSpPr>
          <p:nvPr/>
        </p:nvSpPr>
        <p:spPr bwMode="auto">
          <a:xfrm>
            <a:off x="-36512" y="2924944"/>
            <a:ext cx="9180512" cy="86409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algn="ctr" defTabSz="914232" fontAlgn="auto">
              <a:lnSpc>
                <a:spcPct val="90000"/>
              </a:lnSpc>
              <a:spcBef>
                <a:spcPct val="20000"/>
              </a:spcBef>
              <a:spcAft>
                <a:spcPts val="0"/>
              </a:spcAft>
              <a:defRPr/>
            </a:pPr>
            <a:r>
              <a:rPr lang="en-US" sz="7000" b="1" spc="-642" dirty="0">
                <a:ln w="11430"/>
                <a:solidFill>
                  <a:srgbClr val="347353"/>
                </a:solidFill>
                <a:effectLst>
                  <a:outerShdw blurRad="50800" dist="39000" dir="5460000" algn="tl">
                    <a:srgbClr val="000000">
                      <a:alpha val="38000"/>
                    </a:srgbClr>
                  </a:outerShdw>
                </a:effectLst>
                <a:latin typeface="+mn-lt"/>
                <a:cs typeface="+mn-cs"/>
              </a:rPr>
              <a:t>Thank You for your Attention</a:t>
            </a:r>
            <a:r>
              <a:rPr lang="en-US" sz="7000" b="1" spc="-642" dirty="0" smtClean="0">
                <a:ln w="11430"/>
                <a:solidFill>
                  <a:srgbClr val="347353"/>
                </a:solidFill>
                <a:effectLst>
                  <a:outerShdw blurRad="50800" dist="39000" dir="5460000" algn="tl">
                    <a:srgbClr val="000000">
                      <a:alpha val="38000"/>
                    </a:srgbClr>
                  </a:outerShdw>
                </a:effectLst>
                <a:latin typeface="+mn-lt"/>
                <a:cs typeface="+mn-cs"/>
              </a:rPr>
              <a:t>!</a:t>
            </a:r>
            <a:endParaRPr lang="en-US" sz="7000" b="1" spc="-642" dirty="0">
              <a:ln w="11430"/>
              <a:solidFill>
                <a:srgbClr val="347353"/>
              </a:solidFill>
              <a:effectLst>
                <a:outerShdw blurRad="50800" dist="39000" dir="5460000" algn="tl">
                  <a:srgbClr val="000000">
                    <a:alpha val="38000"/>
                  </a:srgbClr>
                </a:outerShdw>
              </a:effectLst>
              <a:latin typeface="+mn-lt"/>
              <a:cs typeface="+mn-cs"/>
            </a:endParaRPr>
          </a:p>
        </p:txBody>
      </p:sp>
    </p:spTree>
    <p:extLst>
      <p:ext uri="{BB962C8B-B14F-4D97-AF65-F5344CB8AC3E}">
        <p14:creationId xmlns:p14="http://schemas.microsoft.com/office/powerpoint/2010/main" val="251759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Rationale</a:t>
            </a:r>
            <a:endParaRPr lang="ja-JP" altLang="en-US" sz="3550" dirty="0">
              <a:effectLst>
                <a:outerShdw blurRad="38100" dist="38100" dir="2700000" algn="tl">
                  <a:srgbClr val="000000">
                    <a:alpha val="43137"/>
                  </a:srgbClr>
                </a:outerShdw>
              </a:effectLst>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3498870135"/>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2</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a:spLocks noChangeArrowheads="1"/>
          </p:cNvSpPr>
          <p:nvPr/>
        </p:nvSpPr>
        <p:spPr bwMode="auto">
          <a:xfrm>
            <a:off x="210873" y="1094919"/>
            <a:ext cx="8631443" cy="769441"/>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sz="2200" dirty="0" smtClean="0">
                <a:latin typeface="+mn-lt"/>
              </a:rPr>
              <a:t>The </a:t>
            </a:r>
            <a:r>
              <a:rPr lang="en-US" sz="2200" dirty="0">
                <a:latin typeface="+mn-lt"/>
              </a:rPr>
              <a:t>role of </a:t>
            </a:r>
            <a:r>
              <a:rPr lang="en-US" sz="2200" dirty="0" smtClean="0">
                <a:latin typeface="+mn-lt"/>
              </a:rPr>
              <a:t>statistics in </a:t>
            </a:r>
            <a:r>
              <a:rPr lang="en-US" sz="2200" dirty="0">
                <a:latin typeface="+mn-lt"/>
              </a:rPr>
              <a:t>today’s society is very important at personal, professional, </a:t>
            </a:r>
            <a:r>
              <a:rPr lang="en-US" sz="2200" dirty="0" smtClean="0">
                <a:latin typeface="+mn-lt"/>
              </a:rPr>
              <a:t>national, global, and </a:t>
            </a:r>
            <a:r>
              <a:rPr lang="en-US" sz="2200" dirty="0">
                <a:latin typeface="+mn-lt"/>
              </a:rPr>
              <a:t>even educational levels.</a:t>
            </a:r>
          </a:p>
        </p:txBody>
      </p:sp>
      <p:sp>
        <p:nvSpPr>
          <p:cNvPr id="9" name="8 Rectángulo"/>
          <p:cNvSpPr>
            <a:spLocks noChangeArrowheads="1"/>
          </p:cNvSpPr>
          <p:nvPr/>
        </p:nvSpPr>
        <p:spPr bwMode="auto">
          <a:xfrm>
            <a:off x="210874" y="2194575"/>
            <a:ext cx="8631442" cy="1107996"/>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sz="2200" dirty="0" smtClean="0">
                <a:latin typeface="+mn-lt"/>
              </a:rPr>
              <a:t>The educational importance </a:t>
            </a:r>
            <a:r>
              <a:rPr lang="en-US" sz="2200" dirty="0">
                <a:latin typeface="+mn-lt"/>
              </a:rPr>
              <a:t>of </a:t>
            </a:r>
            <a:r>
              <a:rPr lang="en-US" sz="2200" dirty="0" smtClean="0">
                <a:latin typeface="+mn-lt"/>
              </a:rPr>
              <a:t>producing </a:t>
            </a:r>
            <a:r>
              <a:rPr lang="en-US" sz="2200" dirty="0">
                <a:latin typeface="+mn-lt"/>
              </a:rPr>
              <a:t>students </a:t>
            </a:r>
            <a:r>
              <a:rPr lang="en-US" sz="2200" dirty="0" smtClean="0">
                <a:latin typeface="+mn-lt"/>
              </a:rPr>
              <a:t>statistically literate is particularly highlighted in the mathematics curricula of Japan and Thailand.</a:t>
            </a:r>
            <a:endParaRPr lang="en-US" sz="2200" dirty="0">
              <a:latin typeface="+mn-lt"/>
            </a:endParaRPr>
          </a:p>
        </p:txBody>
      </p:sp>
      <p:sp>
        <p:nvSpPr>
          <p:cNvPr id="10" name="9 Rectángulo"/>
          <p:cNvSpPr>
            <a:spLocks noChangeArrowheads="1"/>
          </p:cNvSpPr>
          <p:nvPr/>
        </p:nvSpPr>
        <p:spPr bwMode="auto">
          <a:xfrm>
            <a:off x="210874" y="3632786"/>
            <a:ext cx="8631442" cy="1107996"/>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dirty="0" smtClean="0">
                <a:latin typeface="+mn-lt"/>
              </a:rPr>
              <a:t>At senior high school level, in the latest Japanese Course of Study (MEXT, 2008, 2009), one of the four strands in the subject of Mathematics is “Analysis of Data” .</a:t>
            </a:r>
            <a:endParaRPr lang="en-US" sz="2200" dirty="0">
              <a:latin typeface="+mn-lt"/>
            </a:endParaRPr>
          </a:p>
        </p:txBody>
      </p:sp>
      <p:sp>
        <p:nvSpPr>
          <p:cNvPr id="12" name="9 Rectángulo"/>
          <p:cNvSpPr>
            <a:spLocks noChangeArrowheads="1"/>
          </p:cNvSpPr>
          <p:nvPr/>
        </p:nvSpPr>
        <p:spPr bwMode="auto">
          <a:xfrm>
            <a:off x="210874" y="5070997"/>
            <a:ext cx="8631443" cy="1107996"/>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sz="2200" dirty="0" smtClean="0">
                <a:latin typeface="+mn-lt"/>
              </a:rPr>
              <a:t>In the case of Thailand, its latest Basic Education Core Curriculum (2008) set 6 strands in the subject of Mathematics, being one of them </a:t>
            </a:r>
            <a:r>
              <a:rPr lang="en-US" sz="2200" dirty="0">
                <a:latin typeface="+mn-lt"/>
              </a:rPr>
              <a:t>“Data Analysis and Probability”</a:t>
            </a:r>
            <a:r>
              <a:rPr lang="en-US" altLang="ja-JP" sz="2200" dirty="0" smtClean="0">
                <a:latin typeface="+mn-lt"/>
              </a:rPr>
              <a:t>. </a:t>
            </a:r>
            <a:endParaRPr lang="en-US" sz="2200" dirty="0">
              <a:latin typeface="+mn-lt"/>
            </a:endParaRPr>
          </a:p>
        </p:txBody>
      </p:sp>
    </p:spTree>
    <p:extLst>
      <p:ext uri="{BB962C8B-B14F-4D97-AF65-F5344CB8AC3E}">
        <p14:creationId xmlns:p14="http://schemas.microsoft.com/office/powerpoint/2010/main" val="8559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Rationale</a:t>
            </a:r>
            <a:endParaRPr lang="ja-JP" altLang="en-US" sz="3550" dirty="0">
              <a:effectLst>
                <a:outerShdw blurRad="38100" dist="38100" dir="2700000" algn="tl">
                  <a:srgbClr val="000000">
                    <a:alpha val="43137"/>
                  </a:srgbClr>
                </a:outerShdw>
              </a:effectLst>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209983895"/>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3</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a:spLocks noChangeArrowheads="1"/>
          </p:cNvSpPr>
          <p:nvPr/>
        </p:nvSpPr>
        <p:spPr bwMode="auto">
          <a:xfrm>
            <a:off x="256278" y="959498"/>
            <a:ext cx="8631443" cy="769441"/>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dirty="0" smtClean="0">
                <a:latin typeface="+mn-lt"/>
              </a:rPr>
              <a:t>Exposure </a:t>
            </a:r>
            <a:r>
              <a:rPr lang="en-US" altLang="ja-JP" sz="2200" dirty="0">
                <a:latin typeface="+mn-lt"/>
              </a:rPr>
              <a:t>to </a:t>
            </a:r>
            <a:r>
              <a:rPr lang="en-US" altLang="ja-JP" sz="2200" dirty="0" smtClean="0">
                <a:latin typeface="+mn-lt"/>
              </a:rPr>
              <a:t>statistics </a:t>
            </a:r>
            <a:r>
              <a:rPr lang="en-US" altLang="ja-JP" sz="2200" dirty="0">
                <a:latin typeface="+mn-lt"/>
              </a:rPr>
              <a:t>at </a:t>
            </a:r>
            <a:r>
              <a:rPr lang="en-US" altLang="ja-JP" sz="2200" dirty="0" smtClean="0">
                <a:latin typeface="+mn-lt"/>
              </a:rPr>
              <a:t>secondary school is critical in developing students’ knowledge base and statistical literacy skills (Watson, 2006).</a:t>
            </a:r>
            <a:endParaRPr lang="en-US" altLang="ja-JP" sz="2200" dirty="0">
              <a:latin typeface="+mn-lt"/>
            </a:endParaRPr>
          </a:p>
        </p:txBody>
      </p:sp>
      <p:sp>
        <p:nvSpPr>
          <p:cNvPr id="13" name="12 Rectángulo"/>
          <p:cNvSpPr>
            <a:spLocks noChangeArrowheads="1"/>
          </p:cNvSpPr>
          <p:nvPr/>
        </p:nvSpPr>
        <p:spPr bwMode="auto">
          <a:xfrm>
            <a:off x="611560" y="1923733"/>
            <a:ext cx="8276160" cy="1785104"/>
          </a:xfrm>
          <a:prstGeom prst="rect">
            <a:avLst/>
          </a:prstGeom>
          <a:noFill/>
          <a:ln w="9525">
            <a:noFill/>
            <a:miter lim="800000"/>
            <a:headEnd/>
            <a:tailEnd/>
          </a:ln>
        </p:spPr>
        <p:txBody>
          <a:bodyPr wrap="square">
            <a:spAutoFit/>
          </a:bodyPr>
          <a:lstStyle/>
          <a:p>
            <a:pPr marL="457200" indent="-457200" algn="just">
              <a:buFont typeface="+mj-lt"/>
              <a:buAutoNum type="alphaLcPeriod"/>
            </a:pPr>
            <a:r>
              <a:rPr lang="en-US" altLang="ja-JP" sz="2200" dirty="0">
                <a:latin typeface="+mn-lt"/>
              </a:rPr>
              <a:t>statistics at secondary school mathematics might be the last and only statistics formal program taken </a:t>
            </a:r>
            <a:r>
              <a:rPr lang="en-US" altLang="ja-JP" sz="2200" dirty="0" smtClean="0">
                <a:latin typeface="+mn-lt"/>
              </a:rPr>
              <a:t>by them.</a:t>
            </a:r>
          </a:p>
          <a:p>
            <a:pPr marL="457200" indent="-457200" algn="just">
              <a:buFont typeface="+mj-lt"/>
              <a:buAutoNum type="alphaLcPeriod"/>
            </a:pPr>
            <a:r>
              <a:rPr lang="en-US" altLang="ja-JP" sz="2200" dirty="0" smtClean="0">
                <a:latin typeface="+mn-lt"/>
              </a:rPr>
              <a:t>for </a:t>
            </a:r>
            <a:r>
              <a:rPr lang="en-US" altLang="ja-JP" sz="2200" dirty="0">
                <a:latin typeface="+mn-lt"/>
              </a:rPr>
              <a:t>those students proceeding </a:t>
            </a:r>
            <a:r>
              <a:rPr lang="en-US" altLang="ja-JP" sz="2200" dirty="0" smtClean="0">
                <a:latin typeface="+mn-lt"/>
              </a:rPr>
              <a:t>to </a:t>
            </a:r>
            <a:r>
              <a:rPr lang="en-US" altLang="ja-JP" sz="2200" dirty="0">
                <a:latin typeface="+mn-lt"/>
              </a:rPr>
              <a:t>tertiary education, </a:t>
            </a:r>
            <a:r>
              <a:rPr lang="en-US" altLang="ja-JP" sz="2200" dirty="0" smtClean="0">
                <a:latin typeface="+mn-lt"/>
              </a:rPr>
              <a:t>exposure </a:t>
            </a:r>
            <a:r>
              <a:rPr lang="en-US" altLang="ja-JP" sz="2200" dirty="0">
                <a:latin typeface="+mn-lt"/>
              </a:rPr>
              <a:t>to statistics in secondary school would prepare them for statistics in college and </a:t>
            </a:r>
            <a:r>
              <a:rPr lang="en-US" altLang="ja-JP" sz="2200" dirty="0" smtClean="0">
                <a:latin typeface="+mn-lt"/>
              </a:rPr>
              <a:t>university.</a:t>
            </a:r>
            <a:endParaRPr lang="en-US" altLang="ja-JP" sz="2200" dirty="0">
              <a:latin typeface="+mn-lt"/>
            </a:endParaRPr>
          </a:p>
        </p:txBody>
      </p:sp>
      <p:sp>
        <p:nvSpPr>
          <p:cNvPr id="14" name="13 Rectángulo"/>
          <p:cNvSpPr>
            <a:spLocks noChangeArrowheads="1"/>
          </p:cNvSpPr>
          <p:nvPr/>
        </p:nvSpPr>
        <p:spPr bwMode="auto">
          <a:xfrm>
            <a:off x="256278" y="3903631"/>
            <a:ext cx="8631442" cy="1107996"/>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dirty="0" smtClean="0">
                <a:latin typeface="+mn-lt"/>
              </a:rPr>
              <a:t>Under this scenario,</a:t>
            </a:r>
            <a:r>
              <a:rPr lang="en-US" altLang="ja-JP" sz="2200" kern="0" dirty="0">
                <a:latin typeface="+mn-lt"/>
              </a:rPr>
              <a:t> teachers </a:t>
            </a:r>
            <a:r>
              <a:rPr lang="en-US" altLang="ja-JP" sz="2200" kern="0" dirty="0" smtClean="0">
                <a:latin typeface="+mn-lt"/>
              </a:rPr>
              <a:t>need to </a:t>
            </a:r>
            <a:r>
              <a:rPr lang="en-US" altLang="ja-JP" sz="2200" kern="0" dirty="0">
                <a:latin typeface="+mn-lt"/>
              </a:rPr>
              <a:t>be themselves statistically literate, concern that </a:t>
            </a:r>
            <a:r>
              <a:rPr lang="en-US" altLang="ja-JP" sz="2200" dirty="0">
                <a:latin typeface="+mn-lt"/>
              </a:rPr>
              <a:t>provides clear evidence of the need and importance of conducting the present research</a:t>
            </a:r>
            <a:r>
              <a:rPr lang="en-US" altLang="ja-JP" sz="2200" dirty="0" smtClean="0">
                <a:latin typeface="+mn-lt"/>
              </a:rPr>
              <a:t>.</a:t>
            </a:r>
            <a:endParaRPr lang="en-US" altLang="ja-JP" sz="2200" dirty="0">
              <a:latin typeface="+mn-lt"/>
            </a:endParaRPr>
          </a:p>
        </p:txBody>
      </p:sp>
      <p:sp>
        <p:nvSpPr>
          <p:cNvPr id="15" name="14 Rectángulo"/>
          <p:cNvSpPr>
            <a:spLocks noChangeArrowheads="1"/>
          </p:cNvSpPr>
          <p:nvPr/>
        </p:nvSpPr>
        <p:spPr bwMode="auto">
          <a:xfrm>
            <a:off x="256278" y="5206421"/>
            <a:ext cx="8631442" cy="769441"/>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kern="0" dirty="0" smtClean="0">
                <a:latin typeface="+mn-lt"/>
              </a:rPr>
              <a:t>In 2009: 78 Japanese senior high school teachers at Ibaraki Prefecture.</a:t>
            </a:r>
          </a:p>
          <a:p>
            <a:pPr marL="273050" indent="-273050" algn="just">
              <a:buFont typeface="Arial" pitchFamily="34" charset="0"/>
              <a:buChar char="•"/>
            </a:pPr>
            <a:r>
              <a:rPr lang="en-US" altLang="ja-JP" sz="2200" kern="0" dirty="0" smtClean="0">
                <a:latin typeface="+mn-lt"/>
              </a:rPr>
              <a:t>In 2013: 77 Thai senior high school teachers at SESAO 7.</a:t>
            </a:r>
            <a:endParaRPr lang="en-US" altLang="ja-JP" sz="2200" dirty="0">
              <a:latin typeface="+mn-lt"/>
            </a:endParaRPr>
          </a:p>
        </p:txBody>
      </p:sp>
    </p:spTree>
    <p:extLst>
      <p:ext uri="{BB962C8B-B14F-4D97-AF65-F5344CB8AC3E}">
        <p14:creationId xmlns:p14="http://schemas.microsoft.com/office/powerpoint/2010/main" val="35731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Variability</a:t>
            </a:r>
            <a:r>
              <a:rPr lang="ja-JP" altLang="en-US" sz="3550" dirty="0">
                <a:effectLst>
                  <a:outerShdw blurRad="38100" dist="38100" dir="2700000" algn="tl">
                    <a:srgbClr val="000000">
                      <a:alpha val="43137"/>
                    </a:srgbClr>
                  </a:outerShdw>
                </a:effectLst>
              </a:rPr>
              <a:t> </a:t>
            </a:r>
            <a:r>
              <a:rPr lang="en-US" altLang="ja-JP" sz="3550" dirty="0" smtClean="0">
                <a:effectLst>
                  <a:outerShdw blurRad="38100" dist="38100" dir="2700000" algn="tl">
                    <a:srgbClr val="000000">
                      <a:alpha val="43137"/>
                    </a:srgbClr>
                  </a:outerShdw>
                </a:effectLst>
              </a:rPr>
              <a:t>as a Fundamental Idea</a:t>
            </a:r>
            <a:endParaRPr lang="ja-JP" altLang="en-US" sz="3550" dirty="0">
              <a:effectLst>
                <a:outerShdw blurRad="38100" dist="38100" dir="2700000" algn="tl">
                  <a:srgbClr val="000000">
                    <a:alpha val="43137"/>
                  </a:srgbClr>
                </a:outerShdw>
              </a:effectLst>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3117459164"/>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4</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a:spLocks noChangeArrowheads="1"/>
          </p:cNvSpPr>
          <p:nvPr/>
        </p:nvSpPr>
        <p:spPr bwMode="auto">
          <a:xfrm>
            <a:off x="323528" y="1096868"/>
            <a:ext cx="8477910" cy="1107996"/>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sz="2200" dirty="0" smtClean="0">
                <a:latin typeface="+mn-lt"/>
              </a:rPr>
              <a:t>Ordinary citizens must </a:t>
            </a:r>
            <a:r>
              <a:rPr lang="en-US" altLang="ja-JP" sz="2200" dirty="0">
                <a:latin typeface="+mn-lt"/>
              </a:rPr>
              <a:t>deal on a daily </a:t>
            </a:r>
            <a:r>
              <a:rPr lang="en-US" altLang="ja-JP" sz="2200" dirty="0" smtClean="0">
                <a:latin typeface="+mn-lt"/>
              </a:rPr>
              <a:t>basis with a large volume of varying information to </a:t>
            </a:r>
            <a:r>
              <a:rPr lang="en-US" altLang="ja-JP" sz="2200" dirty="0">
                <a:latin typeface="+mn-lt"/>
              </a:rPr>
              <a:t>draw </a:t>
            </a:r>
            <a:r>
              <a:rPr lang="en-US" altLang="ja-JP" sz="2200" dirty="0" smtClean="0">
                <a:latin typeface="+mn-lt"/>
              </a:rPr>
              <a:t>conclusions, make </a:t>
            </a:r>
            <a:r>
              <a:rPr lang="en-US" altLang="ja-JP" sz="2200" dirty="0">
                <a:latin typeface="+mn-lt"/>
              </a:rPr>
              <a:t>predictions, </a:t>
            </a:r>
            <a:r>
              <a:rPr lang="en-US" altLang="ja-JP" sz="2200" dirty="0" smtClean="0">
                <a:latin typeface="+mn-lt"/>
              </a:rPr>
              <a:t>describe </a:t>
            </a:r>
            <a:r>
              <a:rPr lang="en-US" altLang="ja-JP" sz="2200" dirty="0">
                <a:latin typeface="+mn-lt"/>
              </a:rPr>
              <a:t>trends, </a:t>
            </a:r>
            <a:r>
              <a:rPr lang="en-US" altLang="ja-JP" sz="2200" dirty="0" smtClean="0">
                <a:latin typeface="+mn-lt"/>
              </a:rPr>
              <a:t>etc. (Garfield </a:t>
            </a:r>
            <a:r>
              <a:rPr lang="en-US" altLang="ja-JP" sz="2200" dirty="0">
                <a:latin typeface="+mn-lt"/>
              </a:rPr>
              <a:t>&amp; Ben-</a:t>
            </a:r>
            <a:r>
              <a:rPr lang="en-US" altLang="ja-JP" sz="2200" dirty="0" err="1">
                <a:latin typeface="+mn-lt"/>
              </a:rPr>
              <a:t>Zvi</a:t>
            </a:r>
            <a:r>
              <a:rPr lang="en-US" altLang="ja-JP" sz="2200" dirty="0">
                <a:latin typeface="+mn-lt"/>
              </a:rPr>
              <a:t>, 2008; Shaughnessy, 2007).</a:t>
            </a:r>
            <a:r>
              <a:rPr lang="en-US" altLang="ja-JP" sz="2200" dirty="0" smtClean="0">
                <a:latin typeface="+mn-lt"/>
              </a:rPr>
              <a:t> </a:t>
            </a:r>
            <a:endParaRPr lang="en-US" sz="2200" dirty="0">
              <a:latin typeface="+mn-lt"/>
            </a:endParaRPr>
          </a:p>
        </p:txBody>
      </p:sp>
      <p:sp>
        <p:nvSpPr>
          <p:cNvPr id="11" name="10 Rectángulo"/>
          <p:cNvSpPr>
            <a:spLocks noChangeArrowheads="1"/>
          </p:cNvSpPr>
          <p:nvPr/>
        </p:nvSpPr>
        <p:spPr bwMode="auto">
          <a:xfrm>
            <a:off x="301801" y="5129316"/>
            <a:ext cx="8374655" cy="1107996"/>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dirty="0" smtClean="0">
                <a:latin typeface="+mn-lt"/>
              </a:rPr>
              <a:t>Variability is regarded by many researchers as the very </a:t>
            </a:r>
            <a:r>
              <a:rPr lang="en-US" altLang="ja-JP" sz="2200" dirty="0">
                <a:latin typeface="+mn-lt"/>
              </a:rPr>
              <a:t>reason for the existence </a:t>
            </a:r>
            <a:r>
              <a:rPr lang="en-US" altLang="ja-JP" sz="2200" dirty="0" smtClean="0">
                <a:latin typeface="+mn-lt"/>
              </a:rPr>
              <a:t>of discipline </a:t>
            </a:r>
            <a:r>
              <a:rPr lang="en-US" altLang="ja-JP" sz="2200" dirty="0">
                <a:latin typeface="+mn-lt"/>
              </a:rPr>
              <a:t>of </a:t>
            </a:r>
            <a:r>
              <a:rPr lang="en-US" altLang="ja-JP" sz="2200" dirty="0" smtClean="0">
                <a:latin typeface="+mn-lt"/>
              </a:rPr>
              <a:t>statistics (e.g., Moore, 1990; Shaughnessy &amp; </a:t>
            </a:r>
            <a:r>
              <a:rPr lang="en-US" altLang="ja-JP" sz="2200" dirty="0" err="1" smtClean="0">
                <a:latin typeface="+mn-lt"/>
              </a:rPr>
              <a:t>Ciancetta</a:t>
            </a:r>
            <a:r>
              <a:rPr lang="en-US" altLang="ja-JP" sz="2200" dirty="0" smtClean="0">
                <a:latin typeface="+mn-lt"/>
              </a:rPr>
              <a:t>, 2001).</a:t>
            </a:r>
            <a:endParaRPr lang="en-US" altLang="ja-JP" sz="2200" dirty="0">
              <a:latin typeface="+mn-lt"/>
            </a:endParaRPr>
          </a:p>
        </p:txBody>
      </p:sp>
      <p:sp>
        <p:nvSpPr>
          <p:cNvPr id="14" name="13 Rectángulo"/>
          <p:cNvSpPr>
            <a:spLocks noChangeArrowheads="1"/>
          </p:cNvSpPr>
          <p:nvPr/>
        </p:nvSpPr>
        <p:spPr bwMode="auto">
          <a:xfrm>
            <a:off x="301801" y="4171727"/>
            <a:ext cx="8374655" cy="769441"/>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dirty="0" smtClean="0">
                <a:latin typeface="+mn-lt"/>
              </a:rPr>
              <a:t>Variability is a characteristic of a statistical object which accounts for its propensity to vary or change (Shaughnessy, 2007).</a:t>
            </a:r>
            <a:endParaRPr lang="en-US" altLang="ja-JP" sz="2200" dirty="0">
              <a:latin typeface="+mn-lt"/>
            </a:endParaRPr>
          </a:p>
        </p:txBody>
      </p:sp>
      <p:sp>
        <p:nvSpPr>
          <p:cNvPr id="13" name="12 Rectángulo"/>
          <p:cNvSpPr/>
          <p:nvPr/>
        </p:nvSpPr>
        <p:spPr>
          <a:xfrm>
            <a:off x="2511319" y="2259495"/>
            <a:ext cx="1187376" cy="646331"/>
          </a:xfrm>
          <a:prstGeom prst="rect">
            <a:avLst/>
          </a:prstGeom>
          <a:noFill/>
        </p:spPr>
        <p:txBody>
          <a:bodyPr wrap="none" lIns="91440" tIns="45720" rIns="91440" bIns="45720">
            <a:spAutoFit/>
          </a:bodyPr>
          <a:lstStyle/>
          <a:p>
            <a:pPr algn="ctr"/>
            <a:r>
              <a:rPr lang="en-US" altLang="ja-JP"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Data </a:t>
            </a:r>
            <a:endParaRPr lang="ja-JP" alt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 name="14 Rectángulo"/>
          <p:cNvSpPr/>
          <p:nvPr/>
        </p:nvSpPr>
        <p:spPr>
          <a:xfrm>
            <a:off x="3598027" y="3525396"/>
            <a:ext cx="2082621" cy="646331"/>
          </a:xfrm>
          <a:prstGeom prst="rect">
            <a:avLst/>
          </a:prstGeom>
        </p:spPr>
        <p:txBody>
          <a:bodyPr wrap="none">
            <a:spAutoFit/>
          </a:bodyPr>
          <a:lstStyle/>
          <a:p>
            <a:r>
              <a:rPr lang="en-US" altLang="ja-JP"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Samples</a:t>
            </a:r>
          </a:p>
        </p:txBody>
      </p:sp>
      <p:sp>
        <p:nvSpPr>
          <p:cNvPr id="17" name="16 Rectángulo"/>
          <p:cNvSpPr/>
          <p:nvPr/>
        </p:nvSpPr>
        <p:spPr>
          <a:xfrm>
            <a:off x="5063203" y="2246093"/>
            <a:ext cx="2659319" cy="646331"/>
          </a:xfrm>
          <a:prstGeom prst="rect">
            <a:avLst/>
          </a:prstGeom>
          <a:noFill/>
        </p:spPr>
        <p:txBody>
          <a:bodyPr wrap="none" lIns="91440" tIns="45720" rIns="91440" bIns="45720">
            <a:spAutoFit/>
          </a:bodyPr>
          <a:lstStyle/>
          <a:p>
            <a:pPr algn="ctr"/>
            <a:r>
              <a:rPr lang="en-US" altLang="ja-JP"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Distributions</a:t>
            </a:r>
            <a:endParaRPr lang="ja-JP" alt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8" name="17 Rectángulo"/>
          <p:cNvSpPr/>
          <p:nvPr/>
        </p:nvSpPr>
        <p:spPr>
          <a:xfrm>
            <a:off x="5868144" y="3157621"/>
            <a:ext cx="1544012" cy="646331"/>
          </a:xfrm>
          <a:prstGeom prst="rect">
            <a:avLst/>
          </a:prstGeom>
          <a:noFill/>
        </p:spPr>
        <p:txBody>
          <a:bodyPr wrap="none" lIns="91440" tIns="45720" rIns="91440" bIns="45720">
            <a:spAutoFit/>
          </a:bodyPr>
          <a:lstStyle/>
          <a:p>
            <a:pPr algn="ctr"/>
            <a:r>
              <a:rPr lang="en-US" altLang="ja-JP"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Shapes</a:t>
            </a:r>
            <a:endParaRPr lang="ja-JP" alt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9" name="18 Rectángulo"/>
          <p:cNvSpPr/>
          <p:nvPr/>
        </p:nvSpPr>
        <p:spPr>
          <a:xfrm>
            <a:off x="1256200" y="3157623"/>
            <a:ext cx="2131994" cy="646331"/>
          </a:xfrm>
          <a:prstGeom prst="rect">
            <a:avLst/>
          </a:prstGeom>
        </p:spPr>
        <p:txBody>
          <a:bodyPr wrap="none">
            <a:spAutoFit/>
          </a:bodyPr>
          <a:lstStyle/>
          <a:p>
            <a:pPr lvl="0"/>
            <a:r>
              <a:rPr lang="en-US" altLang="ja-JP" sz="36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a:rPr>
              <a:t>Outcomes</a:t>
            </a:r>
            <a:endParaRPr lang="ja-JP" altLang="en-U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a:endParaRPr>
          </a:p>
        </p:txBody>
      </p:sp>
      <p:sp>
        <p:nvSpPr>
          <p:cNvPr id="20" name="19 Rectángulo"/>
          <p:cNvSpPr/>
          <p:nvPr/>
        </p:nvSpPr>
        <p:spPr>
          <a:xfrm>
            <a:off x="3706319" y="2695957"/>
            <a:ext cx="1712328" cy="923330"/>
          </a:xfrm>
          <a:prstGeom prst="rect">
            <a:avLst/>
          </a:prstGeom>
          <a:noFill/>
        </p:spPr>
        <p:txBody>
          <a:bodyPr wrap="none" lIns="91440" tIns="45720" rIns="91440" bIns="45720">
            <a:spAutoFit/>
          </a:bodyPr>
          <a:lstStyle/>
          <a:p>
            <a:pPr algn="ctr"/>
            <a:r>
              <a:rPr lang="en-US" altLang="ja-JP"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mn-lt"/>
              </a:rPr>
              <a:t>VARY</a:t>
            </a:r>
            <a:endParaRPr lang="ja-JP" alt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4208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 calcmode="lin" valueType="num">
                                      <p:cBhvr>
                                        <p:cTn id="16" dur="500" fill="hold"/>
                                        <p:tgtEl>
                                          <p:spTgt spid="18"/>
                                        </p:tgtEl>
                                        <p:attrNameLst>
                                          <p:attrName>style.rotation</p:attrName>
                                        </p:attrNameLst>
                                      </p:cBhvr>
                                      <p:tavLst>
                                        <p:tav tm="0">
                                          <p:val>
                                            <p:fltVal val="90"/>
                                          </p:val>
                                        </p:tav>
                                        <p:tav tm="100000">
                                          <p:val>
                                            <p:fltVal val="0"/>
                                          </p:val>
                                        </p:tav>
                                      </p:tavLst>
                                    </p:anim>
                                    <p:animEffect transition="in" filter="fade">
                                      <p:cBhvr>
                                        <p:cTn id="17" dur="500"/>
                                        <p:tgtEl>
                                          <p:spTgt spid="18"/>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90"/>
                                          </p:val>
                                        </p:tav>
                                        <p:tav tm="100000">
                                          <p:val>
                                            <p:fltVal val="0"/>
                                          </p:val>
                                        </p:tav>
                                      </p:tavLst>
                                    </p:anim>
                                    <p:animEffect transition="in" filter="fade">
                                      <p:cBhvr>
                                        <p:cTn id="24" dur="500"/>
                                        <p:tgtEl>
                                          <p:spTgt spid="19"/>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style.rotation</p:attrName>
                                        </p:attrNameLst>
                                      </p:cBhvr>
                                      <p:tavLst>
                                        <p:tav tm="0">
                                          <p:val>
                                            <p:fltVal val="90"/>
                                          </p:val>
                                        </p:tav>
                                        <p:tav tm="100000">
                                          <p:val>
                                            <p:fltVal val="0"/>
                                          </p:val>
                                        </p:tav>
                                      </p:tavLst>
                                    </p:anim>
                                    <p:animEffect transition="in" filter="fade">
                                      <p:cBhvr>
                                        <p:cTn id="31" dur="500"/>
                                        <p:tgtEl>
                                          <p:spTgt spid="17"/>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3" grpId="0"/>
      <p:bldP spid="15"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Statistical Literacy</a:t>
            </a:r>
            <a:endParaRPr lang="ja-JP" altLang="en-US" sz="3550" dirty="0">
              <a:effectLst>
                <a:outerShdw blurRad="38100" dist="38100" dir="2700000" algn="tl">
                  <a:srgbClr val="000000">
                    <a:alpha val="43137"/>
                  </a:srgbClr>
                </a:outerShdw>
              </a:effectLst>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930623418"/>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5</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a:spLocks noChangeArrowheads="1"/>
          </p:cNvSpPr>
          <p:nvPr/>
        </p:nvSpPr>
        <p:spPr bwMode="auto">
          <a:xfrm>
            <a:off x="301801" y="1196752"/>
            <a:ext cx="8374655" cy="1446550"/>
          </a:xfrm>
          <a:prstGeom prst="rect">
            <a:avLst/>
          </a:prstGeom>
          <a:noFill/>
          <a:ln w="9525">
            <a:noFill/>
            <a:miter lim="800000"/>
            <a:headEnd/>
            <a:tailEnd/>
          </a:ln>
        </p:spPr>
        <p:txBody>
          <a:bodyPr wrap="square">
            <a:spAutoFit/>
          </a:bodyPr>
          <a:lstStyle/>
          <a:p>
            <a:pPr marL="273050" indent="-273050" algn="just">
              <a:buFont typeface="Arial" pitchFamily="34" charset="0"/>
              <a:buChar char="•"/>
            </a:pPr>
            <a:r>
              <a:rPr lang="en-US" altLang="ja-JP" sz="2200" dirty="0" smtClean="0">
                <a:latin typeface="+mn-lt"/>
              </a:rPr>
              <a:t>Statistical literacy is the ability to </a:t>
            </a:r>
            <a:r>
              <a:rPr lang="en-US" altLang="ja-JP" sz="2200" b="1" dirty="0" smtClean="0">
                <a:latin typeface="+mn-lt"/>
              </a:rPr>
              <a:t>(a)</a:t>
            </a:r>
            <a:r>
              <a:rPr lang="en-US" altLang="ja-JP" sz="2200" dirty="0" smtClean="0">
                <a:latin typeface="+mn-lt"/>
              </a:rPr>
              <a:t> interpret </a:t>
            </a:r>
            <a:r>
              <a:rPr lang="en-US" altLang="ja-JP" sz="2200" dirty="0">
                <a:latin typeface="+mn-lt"/>
              </a:rPr>
              <a:t>and critically evaluate statistical information</a:t>
            </a:r>
            <a:r>
              <a:rPr lang="en-US" altLang="ja-JP" sz="2200" dirty="0" smtClean="0">
                <a:latin typeface="+mn-lt"/>
              </a:rPr>
              <a:t>, and </a:t>
            </a:r>
            <a:r>
              <a:rPr lang="en-US" altLang="ja-JP" sz="2200" b="1" dirty="0" smtClean="0">
                <a:latin typeface="+mn-lt"/>
              </a:rPr>
              <a:t>(b)</a:t>
            </a:r>
            <a:r>
              <a:rPr lang="en-US" altLang="ja-JP" sz="2200" dirty="0" smtClean="0">
                <a:latin typeface="+mn-lt"/>
              </a:rPr>
              <a:t> discuss </a:t>
            </a:r>
            <a:r>
              <a:rPr lang="en-US" altLang="ja-JP" sz="2200" dirty="0">
                <a:latin typeface="+mn-lt"/>
              </a:rPr>
              <a:t>or communicate our own reactions to such statistical </a:t>
            </a:r>
            <a:r>
              <a:rPr lang="es-ES" altLang="ja-JP" sz="2200" dirty="0" err="1" smtClean="0">
                <a:latin typeface="+mn-lt"/>
              </a:rPr>
              <a:t>information</a:t>
            </a:r>
            <a:r>
              <a:rPr lang="es-ES" altLang="ja-JP" sz="2200" dirty="0" smtClean="0">
                <a:latin typeface="+mn-lt"/>
              </a:rPr>
              <a:t> </a:t>
            </a:r>
            <a:r>
              <a:rPr lang="en-US" altLang="ja-JP" sz="2200" dirty="0">
                <a:latin typeface="+mn-lt"/>
              </a:rPr>
              <a:t>in everyday and professional </a:t>
            </a:r>
            <a:r>
              <a:rPr lang="en-US" altLang="ja-JP" sz="2200" dirty="0" smtClean="0">
                <a:latin typeface="+mn-lt"/>
              </a:rPr>
              <a:t>contexts </a:t>
            </a:r>
            <a:r>
              <a:rPr lang="en-US" altLang="ja-JP" sz="2200" dirty="0">
                <a:latin typeface="+mn-lt"/>
              </a:rPr>
              <a:t>(Gal, </a:t>
            </a:r>
            <a:r>
              <a:rPr lang="en-US" altLang="ja-JP" sz="2200" dirty="0" smtClean="0">
                <a:latin typeface="+mn-lt"/>
              </a:rPr>
              <a:t>2004; </a:t>
            </a:r>
            <a:r>
              <a:rPr lang="en-US" altLang="ja-JP" sz="2200" dirty="0" err="1" smtClean="0">
                <a:latin typeface="+mn-lt"/>
              </a:rPr>
              <a:t>Batanero</a:t>
            </a:r>
            <a:r>
              <a:rPr lang="en-US" altLang="ja-JP" sz="2200" dirty="0" smtClean="0">
                <a:latin typeface="+mn-lt"/>
              </a:rPr>
              <a:t>, 2011)</a:t>
            </a:r>
            <a:r>
              <a:rPr lang="es-ES" altLang="ja-JP" sz="2200" dirty="0" smtClean="0">
                <a:latin typeface="+mn-lt"/>
              </a:rPr>
              <a:t>.</a:t>
            </a:r>
            <a:endParaRPr lang="en-US" altLang="ja-JP" sz="2200" dirty="0" smtClean="0">
              <a:latin typeface="+mn-lt"/>
            </a:endParaRPr>
          </a:p>
        </p:txBody>
      </p:sp>
      <p:sp>
        <p:nvSpPr>
          <p:cNvPr id="11" name="正方形/長方形 12"/>
          <p:cNvSpPr/>
          <p:nvPr/>
        </p:nvSpPr>
        <p:spPr>
          <a:xfrm>
            <a:off x="301801" y="2736270"/>
            <a:ext cx="8374655" cy="769441"/>
          </a:xfrm>
          <a:prstGeom prst="rect">
            <a:avLst/>
          </a:prstGeom>
        </p:spPr>
        <p:txBody>
          <a:bodyPr wrap="square">
            <a:spAutoFit/>
          </a:bodyPr>
          <a:lstStyle/>
          <a:p>
            <a:pPr marL="273050" indent="-273050" algn="just">
              <a:buFont typeface="Arial" pitchFamily="34" charset="0"/>
              <a:buChar char="•"/>
            </a:pPr>
            <a:r>
              <a:rPr lang="en-US" altLang="ja-JP" sz="2200" dirty="0" smtClean="0">
                <a:latin typeface="+mn-lt"/>
              </a:rPr>
              <a:t>Statistical literacy involves many skills related to variability, such as (Garfield &amp; Ben-</a:t>
            </a:r>
            <a:r>
              <a:rPr lang="en-US" altLang="ja-JP" sz="2200" dirty="0" err="1" smtClean="0">
                <a:latin typeface="+mn-lt"/>
              </a:rPr>
              <a:t>Zvi</a:t>
            </a:r>
            <a:r>
              <a:rPr lang="en-US" altLang="ja-JP" sz="2200" dirty="0" smtClean="0">
                <a:latin typeface="+mn-lt"/>
              </a:rPr>
              <a:t>, 2005, 2008):</a:t>
            </a:r>
            <a:endParaRPr lang="ja-JP" altLang="en-US" sz="2200" dirty="0">
              <a:latin typeface="+mn-lt"/>
            </a:endParaRPr>
          </a:p>
        </p:txBody>
      </p:sp>
      <p:sp>
        <p:nvSpPr>
          <p:cNvPr id="12" name="正方形/長方形 14"/>
          <p:cNvSpPr/>
          <p:nvPr/>
        </p:nvSpPr>
        <p:spPr>
          <a:xfrm>
            <a:off x="683568" y="3598679"/>
            <a:ext cx="7992888" cy="430887"/>
          </a:xfrm>
          <a:prstGeom prst="rect">
            <a:avLst/>
          </a:prstGeom>
        </p:spPr>
        <p:txBody>
          <a:bodyPr wrap="square">
            <a:spAutoFit/>
          </a:bodyPr>
          <a:lstStyle/>
          <a:p>
            <a:pPr marL="273050" indent="-273050" algn="just">
              <a:buFont typeface="Calibri" pitchFamily="34" charset="0"/>
              <a:buChar char="–"/>
            </a:pPr>
            <a:r>
              <a:rPr lang="en-US" altLang="ja-JP" sz="2200" dirty="0" smtClean="0">
                <a:latin typeface="+mn-lt"/>
              </a:rPr>
              <a:t>describing, measuring and representing variability, </a:t>
            </a:r>
            <a:endParaRPr lang="ja-JP" altLang="en-US" sz="2200" dirty="0">
              <a:latin typeface="+mn-lt"/>
            </a:endParaRPr>
          </a:p>
        </p:txBody>
      </p:sp>
      <p:sp>
        <p:nvSpPr>
          <p:cNvPr id="13" name="正方形/長方形 15"/>
          <p:cNvSpPr/>
          <p:nvPr/>
        </p:nvSpPr>
        <p:spPr>
          <a:xfrm>
            <a:off x="683568" y="4122534"/>
            <a:ext cx="7992888" cy="430887"/>
          </a:xfrm>
          <a:prstGeom prst="rect">
            <a:avLst/>
          </a:prstGeom>
        </p:spPr>
        <p:txBody>
          <a:bodyPr wrap="square">
            <a:spAutoFit/>
          </a:bodyPr>
          <a:lstStyle/>
          <a:p>
            <a:pPr marL="273050" indent="-273050" algn="just">
              <a:buFont typeface="Calibri" pitchFamily="34" charset="0"/>
              <a:buChar char="–"/>
            </a:pPr>
            <a:r>
              <a:rPr lang="en-US" altLang="ja-JP" sz="2200" dirty="0" smtClean="0">
                <a:latin typeface="+mn-lt"/>
              </a:rPr>
              <a:t>using variability to make comparisons and informed decisions, </a:t>
            </a:r>
            <a:endParaRPr lang="ja-JP" altLang="en-US" sz="2200" dirty="0">
              <a:latin typeface="+mn-lt"/>
            </a:endParaRPr>
          </a:p>
        </p:txBody>
      </p:sp>
      <p:sp>
        <p:nvSpPr>
          <p:cNvPr id="14" name="正方形/長方形 16"/>
          <p:cNvSpPr/>
          <p:nvPr/>
        </p:nvSpPr>
        <p:spPr>
          <a:xfrm>
            <a:off x="683568" y="4646389"/>
            <a:ext cx="7992888" cy="430887"/>
          </a:xfrm>
          <a:prstGeom prst="rect">
            <a:avLst/>
          </a:prstGeom>
        </p:spPr>
        <p:txBody>
          <a:bodyPr wrap="square">
            <a:spAutoFit/>
          </a:bodyPr>
          <a:lstStyle/>
          <a:p>
            <a:pPr marL="273050" indent="-273050" algn="just">
              <a:buFont typeface="Calibri" pitchFamily="34" charset="0"/>
              <a:buChar char="–"/>
            </a:pPr>
            <a:r>
              <a:rPr lang="en-US" altLang="ja-JP" sz="2200" dirty="0" smtClean="0">
                <a:latin typeface="+mn-lt"/>
              </a:rPr>
              <a:t>recognizing variability in special kinds of distributions, and</a:t>
            </a:r>
            <a:endParaRPr lang="ja-JP" altLang="en-US" sz="2200" dirty="0">
              <a:latin typeface="+mn-lt"/>
            </a:endParaRPr>
          </a:p>
        </p:txBody>
      </p:sp>
      <p:sp>
        <p:nvSpPr>
          <p:cNvPr id="15" name="正方形/長方形 17"/>
          <p:cNvSpPr/>
          <p:nvPr/>
        </p:nvSpPr>
        <p:spPr>
          <a:xfrm>
            <a:off x="683568" y="5170244"/>
            <a:ext cx="7992888" cy="769441"/>
          </a:xfrm>
          <a:prstGeom prst="rect">
            <a:avLst/>
          </a:prstGeom>
        </p:spPr>
        <p:txBody>
          <a:bodyPr wrap="square">
            <a:spAutoFit/>
          </a:bodyPr>
          <a:lstStyle/>
          <a:p>
            <a:pPr marL="273050" indent="-273050" algn="just">
              <a:buFont typeface="Calibri" pitchFamily="34" charset="0"/>
              <a:buChar char="–"/>
            </a:pPr>
            <a:r>
              <a:rPr lang="en-US" altLang="ja-JP" sz="2200" dirty="0" smtClean="0">
                <a:latin typeface="+mn-lt"/>
              </a:rPr>
              <a:t>ability to identify, interpret, read, and explain varying data, in order to make assessments, inferences and/or decisions.</a:t>
            </a:r>
            <a:endParaRPr lang="ja-JP" altLang="en-US" sz="2200" dirty="0">
              <a:latin typeface="+mn-lt"/>
            </a:endParaRPr>
          </a:p>
        </p:txBody>
      </p:sp>
    </p:spTree>
    <p:extLst>
      <p:ext uri="{BB962C8B-B14F-4D97-AF65-F5344CB8AC3E}">
        <p14:creationId xmlns:p14="http://schemas.microsoft.com/office/powerpoint/2010/main" val="27311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Statistical Literacy</a:t>
            </a:r>
            <a:endParaRPr lang="ja-JP" altLang="en-US" sz="3550" dirty="0">
              <a:effectLst>
                <a:outerShdw blurRad="38100" dist="38100" dir="2700000" algn="tl">
                  <a:srgbClr val="000000">
                    <a:alpha val="43137"/>
                  </a:srgbClr>
                </a:outerShdw>
              </a:effectLst>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1813889799"/>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6</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94872" y="1061688"/>
            <a:ext cx="8335336"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n-lt"/>
              </a:rPr>
              <a:t>According to Gal (2004), statistical literacy is the result of the interaction between knowledge and dispositional elements.</a:t>
            </a:r>
            <a:endParaRPr lang="ja-JP" altLang="en-US" sz="2200" dirty="0">
              <a:latin typeface="+mn-lt"/>
            </a:endParaRPr>
          </a:p>
        </p:txBody>
      </p:sp>
      <p:pic>
        <p:nvPicPr>
          <p:cNvPr id="1229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470" y="2128113"/>
            <a:ext cx="8962834" cy="30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382845" y="5442785"/>
            <a:ext cx="8335336" cy="769441"/>
          </a:xfrm>
          <a:prstGeom prst="rect">
            <a:avLst/>
          </a:prstGeom>
        </p:spPr>
        <p:txBody>
          <a:bodyPr wrap="square">
            <a:spAutoFit/>
          </a:bodyPr>
          <a:lstStyle/>
          <a:p>
            <a:pPr marL="285750" indent="-285750" algn="just">
              <a:buFont typeface="Arial" panose="020B0604020202020204" pitchFamily="34" charset="0"/>
              <a:buChar char="•"/>
            </a:pPr>
            <a:r>
              <a:rPr lang="en-US" altLang="ja-JP" sz="2200" dirty="0" smtClean="0">
                <a:latin typeface="+mn-lt"/>
              </a:rPr>
              <a:t>In our study, we focus on the knowledge elements of statistical literacy.</a:t>
            </a:r>
            <a:endParaRPr lang="ja-JP" altLang="en-US" sz="2200" dirty="0">
              <a:latin typeface="+mn-lt"/>
            </a:endParaRPr>
          </a:p>
        </p:txBody>
      </p:sp>
    </p:spTree>
    <p:extLst>
      <p:ext uri="{BB962C8B-B14F-4D97-AF65-F5344CB8AC3E}">
        <p14:creationId xmlns:p14="http://schemas.microsoft.com/office/powerpoint/2010/main" val="34903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ja-JP" altLang="en-US" sz="35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578919914"/>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7</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94872" y="854854"/>
            <a:ext cx="8335336" cy="1015663"/>
          </a:xfrm>
          <a:prstGeom prst="rect">
            <a:avLst/>
          </a:prstGeom>
        </p:spPr>
        <p:txBody>
          <a:bodyPr wrap="square">
            <a:spAutoFit/>
          </a:bodyPr>
          <a:lstStyle/>
          <a:p>
            <a:pPr marL="285750" indent="-285750" algn="just">
              <a:buFont typeface="Arial" panose="020B0604020202020204" pitchFamily="34" charset="0"/>
              <a:buChar char="•"/>
            </a:pPr>
            <a:r>
              <a:rPr lang="en-US" altLang="ja-JP" sz="2000" dirty="0">
                <a:latin typeface="+mn-lt"/>
              </a:rPr>
              <a:t>When analyzing data, the role of a student or a statistician is to be a “</a:t>
            </a:r>
            <a:r>
              <a:rPr lang="en-US" altLang="ja-JP" sz="2000" dirty="0" smtClean="0">
                <a:latin typeface="+mn-lt"/>
              </a:rPr>
              <a:t>data detective</a:t>
            </a:r>
            <a:r>
              <a:rPr lang="en-US" altLang="ja-JP" sz="2000" dirty="0">
                <a:latin typeface="+mn-lt"/>
              </a:rPr>
              <a:t>”, to uncover the stories that are hidden in the data (Shaughnessy, 2008).</a:t>
            </a:r>
            <a:endParaRPr lang="ja-JP" altLang="en-US" sz="2000" dirty="0">
              <a:latin typeface="+mn-lt"/>
            </a:endParaRPr>
          </a:p>
        </p:txBody>
      </p:sp>
      <p:sp>
        <p:nvSpPr>
          <p:cNvPr id="5" name="4 Rectángulo"/>
          <p:cNvSpPr/>
          <p:nvPr/>
        </p:nvSpPr>
        <p:spPr>
          <a:xfrm>
            <a:off x="394873" y="2453109"/>
            <a:ext cx="3313032" cy="1938992"/>
          </a:xfrm>
          <a:prstGeom prst="rect">
            <a:avLst/>
          </a:prstGeom>
        </p:spPr>
        <p:txBody>
          <a:bodyPr wrap="square">
            <a:spAutoFit/>
          </a:bodyPr>
          <a:lstStyle/>
          <a:p>
            <a:pPr marL="285750" indent="-285750" algn="just">
              <a:buFont typeface="Arial" panose="020B0604020202020204" pitchFamily="34" charset="0"/>
              <a:buChar char="•"/>
            </a:pPr>
            <a:r>
              <a:rPr lang="en-US" altLang="ja-JP" sz="2000" dirty="0">
                <a:latin typeface="+mn-lt"/>
              </a:rPr>
              <a:t>From a data-detective point of view, </a:t>
            </a:r>
            <a:r>
              <a:rPr lang="en-US" altLang="ja-JP" sz="2000" dirty="0" smtClean="0">
                <a:latin typeface="+mn-lt"/>
              </a:rPr>
              <a:t>students must </a:t>
            </a:r>
            <a:r>
              <a:rPr lang="en-US" altLang="ja-JP" sz="2000" dirty="0">
                <a:latin typeface="+mn-lt"/>
              </a:rPr>
              <a:t>(e.g., Shaughnessy &amp; </a:t>
            </a:r>
            <a:r>
              <a:rPr lang="en-US" altLang="ja-JP" sz="2000" dirty="0" err="1">
                <a:latin typeface="+mn-lt"/>
              </a:rPr>
              <a:t>Pfannkuch</a:t>
            </a:r>
            <a:r>
              <a:rPr lang="en-US" altLang="ja-JP" sz="2000" dirty="0">
                <a:latin typeface="+mn-lt"/>
              </a:rPr>
              <a:t>, 2002; </a:t>
            </a:r>
            <a:r>
              <a:rPr lang="en-US" altLang="ja-JP" sz="2000" dirty="0" err="1">
                <a:latin typeface="+mn-lt"/>
              </a:rPr>
              <a:t>Konold</a:t>
            </a:r>
            <a:r>
              <a:rPr lang="en-US" altLang="ja-JP" sz="2000" dirty="0">
                <a:latin typeface="+mn-lt"/>
              </a:rPr>
              <a:t> &amp; </a:t>
            </a:r>
            <a:r>
              <a:rPr lang="en-US" altLang="ja-JP" sz="2000" dirty="0" err="1">
                <a:latin typeface="+mn-lt"/>
              </a:rPr>
              <a:t>Pollatsek</a:t>
            </a:r>
            <a:r>
              <a:rPr lang="en-US" altLang="ja-JP" sz="2000" dirty="0">
                <a:latin typeface="+mn-lt"/>
              </a:rPr>
              <a:t>, 2002; </a:t>
            </a:r>
            <a:r>
              <a:rPr lang="en-US" altLang="ja-JP" sz="2000" dirty="0" err="1">
                <a:latin typeface="+mn-lt"/>
              </a:rPr>
              <a:t>Pfannkuch</a:t>
            </a:r>
            <a:r>
              <a:rPr lang="en-US" altLang="ja-JP" sz="2000" dirty="0">
                <a:latin typeface="+mn-lt"/>
              </a:rPr>
              <a:t> &amp; Ben-</a:t>
            </a:r>
            <a:r>
              <a:rPr lang="en-US" altLang="ja-JP" sz="2000" dirty="0" err="1">
                <a:latin typeface="+mn-lt"/>
              </a:rPr>
              <a:t>Zvi</a:t>
            </a:r>
            <a:r>
              <a:rPr lang="en-US" altLang="ja-JP" sz="2000" dirty="0">
                <a:latin typeface="+mn-lt"/>
              </a:rPr>
              <a:t>, 2011</a:t>
            </a:r>
            <a:r>
              <a:rPr lang="en-US" altLang="ja-JP" sz="2000" dirty="0" smtClean="0">
                <a:latin typeface="+mn-lt"/>
              </a:rPr>
              <a:t>):</a:t>
            </a:r>
            <a:endParaRPr lang="ja-JP" altLang="en-US" sz="2000" dirty="0">
              <a:latin typeface="+mn-lt"/>
            </a:endParaRPr>
          </a:p>
        </p:txBody>
      </p:sp>
      <p:sp>
        <p:nvSpPr>
          <p:cNvPr id="8" name="7 Rectángulo"/>
          <p:cNvSpPr/>
          <p:nvPr/>
        </p:nvSpPr>
        <p:spPr>
          <a:xfrm>
            <a:off x="3995936" y="1960667"/>
            <a:ext cx="4968552" cy="2862322"/>
          </a:xfrm>
          <a:prstGeom prst="rect">
            <a:avLst/>
          </a:prstGeom>
        </p:spPr>
        <p:txBody>
          <a:bodyPr wrap="square">
            <a:spAutoFit/>
          </a:bodyPr>
          <a:lstStyle/>
          <a:p>
            <a:pPr marL="285750" indent="-285750" algn="just">
              <a:buFont typeface="Arial" panose="020B0604020202020204" pitchFamily="34" charset="0"/>
              <a:buChar char="–"/>
            </a:pPr>
            <a:r>
              <a:rPr lang="en-US" altLang="ja-JP" sz="2000" dirty="0">
                <a:latin typeface="+mn-lt"/>
              </a:rPr>
              <a:t>deal with the </a:t>
            </a:r>
            <a:r>
              <a:rPr lang="en-US" altLang="ja-JP" sz="2000" dirty="0" smtClean="0">
                <a:latin typeface="+mn-lt"/>
              </a:rPr>
              <a:t>variation,</a:t>
            </a:r>
          </a:p>
          <a:p>
            <a:pPr marL="285750" indent="-285750" algn="just">
              <a:buFont typeface="Arial" panose="020B0604020202020204" pitchFamily="34" charset="0"/>
              <a:buChar char="–"/>
            </a:pPr>
            <a:r>
              <a:rPr lang="en-US" altLang="ja-JP" sz="2000" dirty="0" smtClean="0">
                <a:latin typeface="+mn-lt"/>
              </a:rPr>
              <a:t>look </a:t>
            </a:r>
            <a:r>
              <a:rPr lang="en-US" altLang="ja-JP" sz="2000" dirty="0">
                <a:latin typeface="+mn-lt"/>
              </a:rPr>
              <a:t>for patterns, </a:t>
            </a:r>
            <a:endParaRPr lang="en-US" altLang="ja-JP" sz="2000" dirty="0" smtClean="0">
              <a:latin typeface="+mn-lt"/>
            </a:endParaRPr>
          </a:p>
          <a:p>
            <a:pPr marL="285750" indent="-285750" algn="just">
              <a:buFont typeface="Arial" panose="020B0604020202020204" pitchFamily="34" charset="0"/>
              <a:buChar char="–"/>
            </a:pPr>
            <a:r>
              <a:rPr lang="en-US" altLang="ja-JP" sz="2000" dirty="0" smtClean="0">
                <a:latin typeface="+mn-lt"/>
              </a:rPr>
              <a:t>pose </a:t>
            </a:r>
            <a:r>
              <a:rPr lang="en-US" altLang="ja-JP" sz="2000" dirty="0">
                <a:latin typeface="+mn-lt"/>
              </a:rPr>
              <a:t>their </a:t>
            </a:r>
            <a:r>
              <a:rPr lang="en-US" altLang="ja-JP" sz="2000" dirty="0" smtClean="0">
                <a:latin typeface="+mn-lt"/>
              </a:rPr>
              <a:t>own questions </a:t>
            </a:r>
            <a:r>
              <a:rPr lang="en-US" altLang="ja-JP" sz="2000" dirty="0">
                <a:latin typeface="+mn-lt"/>
              </a:rPr>
              <a:t>about the data, </a:t>
            </a:r>
            <a:endParaRPr lang="en-US" altLang="ja-JP" sz="2000" dirty="0" smtClean="0">
              <a:latin typeface="+mn-lt"/>
            </a:endParaRPr>
          </a:p>
          <a:p>
            <a:pPr marL="285750" indent="-285750" algn="just">
              <a:buFont typeface="Arial" panose="020B0604020202020204" pitchFamily="34" charset="0"/>
              <a:buChar char="–"/>
            </a:pPr>
            <a:r>
              <a:rPr lang="en-US" altLang="ja-JP" sz="2000" dirty="0" smtClean="0">
                <a:latin typeface="+mn-lt"/>
              </a:rPr>
              <a:t>interrogate </a:t>
            </a:r>
            <a:r>
              <a:rPr lang="en-US" altLang="ja-JP" sz="2000" dirty="0">
                <a:latin typeface="+mn-lt"/>
              </a:rPr>
              <a:t>the </a:t>
            </a:r>
            <a:r>
              <a:rPr lang="en-US" altLang="ja-JP" sz="2000" dirty="0" smtClean="0">
                <a:latin typeface="+mn-lt"/>
              </a:rPr>
              <a:t>data,</a:t>
            </a:r>
          </a:p>
          <a:p>
            <a:pPr marL="285750" indent="-285750" algn="just">
              <a:buFont typeface="Arial" panose="020B0604020202020204" pitchFamily="34" charset="0"/>
              <a:buChar char="–"/>
            </a:pPr>
            <a:r>
              <a:rPr lang="en-US" altLang="ja-JP" sz="2000" dirty="0" smtClean="0">
                <a:latin typeface="+mn-lt"/>
              </a:rPr>
              <a:t>learn </a:t>
            </a:r>
            <a:r>
              <a:rPr lang="en-US" altLang="ja-JP" sz="2000" dirty="0">
                <a:latin typeface="+mn-lt"/>
              </a:rPr>
              <a:t>new information about the </a:t>
            </a:r>
            <a:r>
              <a:rPr lang="en-US" altLang="ja-JP" sz="2000" dirty="0" smtClean="0">
                <a:latin typeface="+mn-lt"/>
              </a:rPr>
              <a:t>real world from the data (and vice versa), </a:t>
            </a:r>
          </a:p>
          <a:p>
            <a:pPr marL="285750" indent="-285750" algn="just">
              <a:buFont typeface="Arial" panose="020B0604020202020204" pitchFamily="34" charset="0"/>
              <a:buChar char="–"/>
            </a:pPr>
            <a:r>
              <a:rPr lang="en-US" altLang="ja-JP" sz="2000" dirty="0" smtClean="0">
                <a:latin typeface="+mn-lt"/>
              </a:rPr>
              <a:t>generate hypotheses,</a:t>
            </a:r>
          </a:p>
          <a:p>
            <a:pPr marL="285750" indent="-285750" algn="just">
              <a:buFont typeface="Arial" panose="020B0604020202020204" pitchFamily="34" charset="0"/>
              <a:buChar char="–"/>
            </a:pPr>
            <a:r>
              <a:rPr lang="en-US" altLang="ja-JP" sz="2000" dirty="0" smtClean="0">
                <a:latin typeface="+mn-lt"/>
              </a:rPr>
              <a:t>make </a:t>
            </a:r>
            <a:r>
              <a:rPr lang="en-US" altLang="ja-JP" sz="2000" dirty="0">
                <a:latin typeface="+mn-lt"/>
              </a:rPr>
              <a:t>judgments and predictions on </a:t>
            </a:r>
            <a:r>
              <a:rPr lang="en-US" altLang="ja-JP" sz="2000" dirty="0" smtClean="0">
                <a:latin typeface="+mn-lt"/>
              </a:rPr>
              <a:t>the basis </a:t>
            </a:r>
            <a:r>
              <a:rPr lang="en-US" altLang="ja-JP" sz="2000" dirty="0">
                <a:latin typeface="+mn-lt"/>
              </a:rPr>
              <a:t>of the data. </a:t>
            </a:r>
            <a:endParaRPr lang="en-US" altLang="ja-JP" sz="2000" dirty="0" smtClean="0">
              <a:latin typeface="+mn-lt"/>
            </a:endParaRPr>
          </a:p>
        </p:txBody>
      </p:sp>
      <p:sp>
        <p:nvSpPr>
          <p:cNvPr id="9" name="8 Rectángulo"/>
          <p:cNvSpPr/>
          <p:nvPr/>
        </p:nvSpPr>
        <p:spPr>
          <a:xfrm>
            <a:off x="394872" y="5711175"/>
            <a:ext cx="8335336" cy="707886"/>
          </a:xfrm>
          <a:prstGeom prst="rect">
            <a:avLst/>
          </a:prstGeom>
        </p:spPr>
        <p:txBody>
          <a:bodyPr wrap="square">
            <a:spAutoFit/>
          </a:bodyPr>
          <a:lstStyle/>
          <a:p>
            <a:pPr marL="285750" indent="-285750" algn="just">
              <a:buFont typeface="Arial" panose="020B0604020202020204" pitchFamily="34" charset="0"/>
              <a:buChar char="•"/>
            </a:pPr>
            <a:r>
              <a:rPr lang="en-US" altLang="ja-JP" sz="2000" dirty="0">
                <a:latin typeface="+mn-lt"/>
              </a:rPr>
              <a:t>Therefore, a continuous dialogue should exist between the data and context (Shaughnessy &amp; </a:t>
            </a:r>
            <a:r>
              <a:rPr lang="en-US" altLang="ja-JP" sz="2000" dirty="0" err="1">
                <a:latin typeface="+mn-lt"/>
              </a:rPr>
              <a:t>Pfannkuch</a:t>
            </a:r>
            <a:r>
              <a:rPr lang="en-US" altLang="ja-JP" sz="2000" dirty="0">
                <a:latin typeface="+mn-lt"/>
              </a:rPr>
              <a:t>, 2002</a:t>
            </a:r>
            <a:r>
              <a:rPr lang="en-US" altLang="ja-JP" sz="2000" dirty="0" smtClean="0">
                <a:latin typeface="+mn-lt"/>
              </a:rPr>
              <a:t>).</a:t>
            </a:r>
            <a:endParaRPr lang="ja-JP" altLang="en-US" sz="2000" dirty="0">
              <a:latin typeface="+mn-lt"/>
            </a:endParaRPr>
          </a:p>
        </p:txBody>
      </p:sp>
      <p:sp>
        <p:nvSpPr>
          <p:cNvPr id="10" name="9 Rectángulo"/>
          <p:cNvSpPr/>
          <p:nvPr/>
        </p:nvSpPr>
        <p:spPr>
          <a:xfrm>
            <a:off x="394872" y="4913139"/>
            <a:ext cx="8335336" cy="707886"/>
          </a:xfrm>
          <a:prstGeom prst="rect">
            <a:avLst/>
          </a:prstGeom>
        </p:spPr>
        <p:txBody>
          <a:bodyPr wrap="square">
            <a:spAutoFit/>
          </a:bodyPr>
          <a:lstStyle/>
          <a:p>
            <a:pPr marL="285750" indent="-285750" algn="just">
              <a:buFont typeface="Arial" panose="020B0604020202020204" pitchFamily="34" charset="0"/>
              <a:buChar char="•"/>
            </a:pPr>
            <a:r>
              <a:rPr lang="en-US" altLang="ja-JP" sz="2000" dirty="0">
                <a:latin typeface="+mn-lt"/>
              </a:rPr>
              <a:t>Statistics is not about </a:t>
            </a:r>
            <a:r>
              <a:rPr lang="en-US" altLang="ja-JP" sz="2000" dirty="0" smtClean="0">
                <a:latin typeface="+mn-lt"/>
              </a:rPr>
              <a:t>just numbers but </a:t>
            </a:r>
            <a:r>
              <a:rPr lang="en-US" altLang="ja-JP" sz="2000" dirty="0">
                <a:latin typeface="+mn-lt"/>
              </a:rPr>
              <a:t>about </a:t>
            </a:r>
            <a:r>
              <a:rPr lang="en-US" altLang="ja-JP" sz="2000" dirty="0" smtClean="0">
                <a:latin typeface="+mn-lt"/>
              </a:rPr>
              <a:t>data, with data being </a:t>
            </a:r>
            <a:r>
              <a:rPr lang="en-US" altLang="ja-JP" sz="2000" dirty="0">
                <a:latin typeface="+mn-lt"/>
              </a:rPr>
              <a:t>"numbers in context".</a:t>
            </a:r>
            <a:endParaRPr lang="ja-JP" altLang="en-US" sz="2000" dirty="0">
              <a:latin typeface="+mn-lt"/>
            </a:endParaRPr>
          </a:p>
        </p:txBody>
      </p:sp>
      <p:sp>
        <p:nvSpPr>
          <p:cNvPr id="11" name="10 Abrir llave"/>
          <p:cNvSpPr/>
          <p:nvPr/>
        </p:nvSpPr>
        <p:spPr>
          <a:xfrm>
            <a:off x="3887925" y="1960667"/>
            <a:ext cx="180020" cy="286232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091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610" y="-19906"/>
            <a:ext cx="7531806" cy="784610"/>
          </a:xfrm>
          <a:prstGeom prst="rect">
            <a:avLst/>
          </a:prstGeom>
          <a:gradFill flip="none" rotWithShape="1">
            <a:gsLst>
              <a:gs pos="100000">
                <a:srgbClr val="499D42"/>
              </a:gs>
              <a:gs pos="40000">
                <a:srgbClr val="9CB86E">
                  <a:lumMod val="85000"/>
                  <a:lumOff val="15000"/>
                </a:srgbClr>
              </a:gs>
              <a:gs pos="100000">
                <a:srgbClr val="156B13"/>
              </a:gs>
            </a:gsLst>
            <a:path path="shape">
              <a:fillToRect l="50000" t="50000" r="50000" b="50000"/>
            </a:path>
            <a:tileRect/>
          </a:gra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50" dirty="0" smtClean="0">
                <a:effectLst>
                  <a:outerShdw blurRad="38100" dist="38100" dir="2700000" algn="tl">
                    <a:srgbClr val="000000">
                      <a:alpha val="43137"/>
                    </a:srgbClr>
                  </a:outerShdw>
                </a:effectLst>
              </a:rPr>
              <a:t>Being a </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rPr>
              <a:t>Data Detective</a:t>
            </a:r>
            <a:r>
              <a:rPr lang="en-US" altLang="ja-JP" sz="355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3550" dirty="0" smtClean="0">
                <a:effectLst>
                  <a:outerShdw blurRad="38100" dist="38100" dir="2700000" algn="tl">
                    <a:srgbClr val="000000">
                      <a:alpha val="43137"/>
                    </a:srgbClr>
                  </a:outerShdw>
                </a:effectLst>
                <a:cs typeface="Times New Roman" panose="02020603050405020304" pitchFamily="18" charset="0"/>
              </a:rPr>
              <a:t> – Task 4 </a:t>
            </a:r>
            <a:endParaRPr lang="ja-JP" altLang="en-US" sz="3550" dirty="0">
              <a:effectLst>
                <a:outerShdw blurRad="38100" dist="38100" dir="2700000" algn="tl">
                  <a:srgbClr val="000000">
                    <a:alpha val="43137"/>
                  </a:srgbClr>
                </a:outerShdw>
              </a:effectLst>
              <a:cs typeface="Times New Roman" panose="02020603050405020304" pitchFamily="18" charset="0"/>
            </a:endParaRPr>
          </a:p>
        </p:txBody>
      </p:sp>
      <p:pic>
        <p:nvPicPr>
          <p:cNvPr id="3" name="Picture 4"/>
          <p:cNvPicPr>
            <a:picLocks noChangeAspect="1" noChangeArrowheads="1"/>
          </p:cNvPicPr>
          <p:nvPr/>
        </p:nvPicPr>
        <p:blipFill>
          <a:blip r:embed="rId2" cstate="print"/>
          <a:srcRect l="3923" r="999"/>
          <a:stretch>
            <a:fillRect/>
          </a:stretch>
        </p:blipFill>
        <p:spPr bwMode="auto">
          <a:xfrm>
            <a:off x="8316416" y="-19906"/>
            <a:ext cx="827584" cy="784610"/>
          </a:xfrm>
          <a:prstGeom prst="rect">
            <a:avLst/>
          </a:prstGeom>
          <a:noFill/>
          <a:ln w="9525">
            <a:noFill/>
            <a:miter lim="800000"/>
            <a:headEnd/>
            <a:tailEnd/>
          </a:ln>
          <a:effectLst>
            <a:outerShdw blurRad="50800" dist="63500" dir="5400000" algn="ctr" rotWithShape="0">
              <a:schemeClr val="tx1">
                <a:alpha val="40000"/>
              </a:schemeClr>
            </a:outerShdw>
          </a:effectLst>
        </p:spPr>
      </p:pic>
      <p:graphicFrame>
        <p:nvGraphicFramePr>
          <p:cNvPr id="6" name="6 Tabla"/>
          <p:cNvGraphicFramePr>
            <a:graphicFrameLocks noGrp="1"/>
          </p:cNvGraphicFramePr>
          <p:nvPr>
            <p:extLst>
              <p:ext uri="{D42A27DB-BD31-4B8C-83A1-F6EECF244321}">
                <p14:modId xmlns:p14="http://schemas.microsoft.com/office/powerpoint/2010/main" val="714701322"/>
              </p:ext>
            </p:extLst>
          </p:nvPr>
        </p:nvGraphicFramePr>
        <p:xfrm>
          <a:off x="-36512" y="6509210"/>
          <a:ext cx="9180512" cy="396240"/>
        </p:xfrm>
        <a:graphic>
          <a:graphicData uri="http://schemas.openxmlformats.org/drawingml/2006/table">
            <a:tbl>
              <a:tblPr firstRow="1" bandRow="1">
                <a:effectLst/>
                <a:tableStyleId>{5C22544A-7EE6-4342-B048-85BDC9FD1C3A}</a:tableStyleId>
              </a:tblPr>
              <a:tblGrid>
                <a:gridCol w="2304256"/>
                <a:gridCol w="4752528"/>
                <a:gridCol w="1512168"/>
                <a:gridCol w="611560"/>
              </a:tblGrid>
              <a:tr h="360040">
                <a:tc>
                  <a:txBody>
                    <a:bodyPr/>
                    <a:lstStyle/>
                    <a:p>
                      <a:pPr algn="ctr">
                        <a:lnSpc>
                          <a:spcPts val="1200"/>
                        </a:lnSpc>
                        <a:spcBef>
                          <a:spcPts val="0"/>
                        </a:spcBef>
                        <a:spcAft>
                          <a:spcPts val="0"/>
                        </a:spcAft>
                      </a:pPr>
                      <a:r>
                        <a:rPr lang="en-US" altLang="ja-JP" sz="1400" b="0" kern="1200" dirty="0" smtClean="0">
                          <a:solidFill>
                            <a:schemeClr val="lt1"/>
                          </a:solidFill>
                          <a:effectLst>
                            <a:outerShdw blurRad="38100" dist="38100" dir="2700000" algn="tl">
                              <a:srgbClr val="000000">
                                <a:alpha val="43137"/>
                              </a:srgbClr>
                            </a:outerShdw>
                          </a:effectLst>
                          <a:latin typeface="+mn-lt"/>
                          <a:ea typeface="+mn-ea"/>
                          <a:cs typeface="+mn-cs"/>
                        </a:rPr>
                        <a:t>APEC-Tsukuba International Conference IX</a:t>
                      </a:r>
                    </a:p>
                  </a:txBody>
                  <a:tcPr>
                    <a:solidFill>
                      <a:srgbClr val="2A4483"/>
                    </a:solidFill>
                  </a:tcPr>
                </a:tc>
                <a:tc>
                  <a:txBody>
                    <a:bodyPr/>
                    <a:lstStyle/>
                    <a:p>
                      <a:pPr algn="ctr">
                        <a:lnSpc>
                          <a:spcPts val="1200"/>
                        </a:lnSpc>
                        <a:spcBef>
                          <a:spcPts val="0"/>
                        </a:spcBef>
                        <a:spcAft>
                          <a:spcPts val="0"/>
                        </a:spcAft>
                      </a:pPr>
                      <a:r>
                        <a:rPr lang="en-US" altLang="ja-JP" sz="1400" b="1" kern="1200" dirty="0" smtClean="0">
                          <a:solidFill>
                            <a:schemeClr val="lt1"/>
                          </a:solidFill>
                          <a:latin typeface="+mn-lt"/>
                          <a:ea typeface="+mn-ea"/>
                          <a:cs typeface="+mn-cs"/>
                        </a:rPr>
                        <a:t>Senior High School Mathematics Teachers’ Difficulty to Teach Statistics: The Cases of Japan and Thailand</a:t>
                      </a:r>
                    </a:p>
                  </a:txBody>
                  <a:tcPr>
                    <a:solidFill>
                      <a:srgbClr val="2A4483"/>
                    </a:solidFill>
                  </a:tcPr>
                </a:tc>
                <a:tc>
                  <a:txBody>
                    <a:bodyPr/>
                    <a:lstStyle/>
                    <a:p>
                      <a:pPr algn="ctr">
                        <a:lnSpc>
                          <a:spcPts val="2000"/>
                        </a:lnSpc>
                        <a:spcBef>
                          <a:spcPts val="0"/>
                        </a:spcBef>
                      </a:pPr>
                      <a:r>
                        <a:rPr kumimoji="1" lang="en-US" altLang="ja-JP" sz="1400" b="0" dirty="0" smtClean="0">
                          <a:effectLst>
                            <a:outerShdw blurRad="38100" dist="38100" dir="2700000" algn="tl">
                              <a:srgbClr val="000000">
                                <a:alpha val="43137"/>
                              </a:srgbClr>
                            </a:outerShdw>
                          </a:effectLst>
                        </a:rPr>
                        <a:t>February 11, 2015</a:t>
                      </a:r>
                      <a:endParaRPr kumimoji="1" lang="ja-JP" altLang="en-US" sz="1400" b="0" dirty="0">
                        <a:effectLst>
                          <a:outerShdw blurRad="38100" dist="38100" dir="2700000" algn="tl">
                            <a:srgbClr val="000000">
                              <a:alpha val="43137"/>
                            </a:srgbClr>
                          </a:outerShdw>
                        </a:effectLst>
                      </a:endParaRPr>
                    </a:p>
                  </a:txBody>
                  <a:tcPr>
                    <a:solidFill>
                      <a:srgbClr val="2A4483"/>
                    </a:solidFill>
                  </a:tcPr>
                </a:tc>
                <a:tc>
                  <a:txBody>
                    <a:bodyPr/>
                    <a:lstStyle/>
                    <a:p>
                      <a:pPr algn="ctr">
                        <a:lnSpc>
                          <a:spcPts val="2400"/>
                        </a:lnSpc>
                        <a:spcBef>
                          <a:spcPts val="0"/>
                        </a:spcBef>
                      </a:pPr>
                      <a:r>
                        <a:rPr kumimoji="1" lang="en-US" altLang="ja-JP" sz="2600" b="1" dirty="0" smtClean="0">
                          <a:effectLst>
                            <a:outerShdw blurRad="38100" dist="38100" dir="2700000" algn="tl">
                              <a:srgbClr val="000000">
                                <a:alpha val="43137"/>
                              </a:srgbClr>
                            </a:outerShdw>
                          </a:effectLst>
                        </a:rPr>
                        <a:t>8</a:t>
                      </a:r>
                      <a:endParaRPr kumimoji="1" lang="ja-JP" altLang="en-US" sz="2600" b="1" dirty="0">
                        <a:effectLst>
                          <a:outerShdw blurRad="38100" dist="38100" dir="2700000" algn="tl">
                            <a:srgbClr val="000000">
                              <a:alpha val="43137"/>
                            </a:srgbClr>
                          </a:outerShdw>
                        </a:effectLst>
                      </a:endParaRPr>
                    </a:p>
                  </a:txBody>
                  <a:tcPr>
                    <a:solidFill>
                      <a:srgbClr val="2A4483"/>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6"/>
            <a:ext cx="784610" cy="784610"/>
          </a:xfrm>
          <a:prstGeom prst="rect">
            <a:avLst/>
          </a:prstGeom>
          <a:noFill/>
          <a:ln>
            <a:noFill/>
          </a:ln>
          <a:effectLst>
            <a:outerShdw blurRad="50800" dist="635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94872" y="943141"/>
            <a:ext cx="8335336" cy="1446550"/>
          </a:xfrm>
          <a:prstGeom prst="rect">
            <a:avLst/>
          </a:prstGeom>
        </p:spPr>
        <p:txBody>
          <a:bodyPr wrap="square">
            <a:spAutoFit/>
          </a:bodyPr>
          <a:lstStyle/>
          <a:p>
            <a:pPr marL="285750" indent="-285750" algn="just">
              <a:buFont typeface="Arial" panose="020B0604020202020204" pitchFamily="34" charset="0"/>
              <a:buChar char="•"/>
            </a:pPr>
            <a:r>
              <a:rPr lang="en-US" altLang="ja-JP" sz="2200" dirty="0">
                <a:latin typeface="+mj-lt"/>
              </a:rPr>
              <a:t>Task 4 examines whether teachers are able to think about real-life </a:t>
            </a:r>
            <a:r>
              <a:rPr lang="en-US" altLang="ja-JP" sz="2200" dirty="0" smtClean="0">
                <a:latin typeface="+mj-lt"/>
              </a:rPr>
              <a:t>contexts, </a:t>
            </a:r>
            <a:r>
              <a:rPr lang="en-US" altLang="ja-JP" sz="2200" dirty="0">
                <a:latin typeface="+mj-lt"/>
              </a:rPr>
              <a:t>and </a:t>
            </a:r>
            <a:r>
              <a:rPr lang="en-US" altLang="ja-JP" sz="2200" dirty="0" smtClean="0">
                <a:latin typeface="+mj-lt"/>
              </a:rPr>
              <a:t>appropriately relate </a:t>
            </a:r>
            <a:r>
              <a:rPr lang="en-US" altLang="ja-JP" sz="2200" dirty="0">
                <a:latin typeface="+mj-lt"/>
              </a:rPr>
              <a:t>such </a:t>
            </a:r>
            <a:r>
              <a:rPr lang="en-US" altLang="ja-JP" sz="2200" dirty="0" smtClean="0">
                <a:latin typeface="+mj-lt"/>
              </a:rPr>
              <a:t>contexts </a:t>
            </a:r>
            <a:r>
              <a:rPr lang="en-US" altLang="ja-JP" sz="2200" dirty="0">
                <a:latin typeface="+mj-lt"/>
              </a:rPr>
              <a:t>to </a:t>
            </a:r>
            <a:r>
              <a:rPr lang="en-US" altLang="ja-JP" sz="2200" dirty="0" smtClean="0">
                <a:latin typeface="+mj-lt"/>
              </a:rPr>
              <a:t>particular </a:t>
            </a:r>
            <a:r>
              <a:rPr lang="en-US" altLang="ja-JP" sz="2200" dirty="0">
                <a:latin typeface="+mj-lt"/>
              </a:rPr>
              <a:t>data </a:t>
            </a:r>
            <a:r>
              <a:rPr lang="en-US" altLang="ja-JP" sz="2200" dirty="0" smtClean="0">
                <a:latin typeface="+mj-lt"/>
              </a:rPr>
              <a:t>representations </a:t>
            </a:r>
            <a:r>
              <a:rPr lang="en-US" altLang="ja-JP" sz="2200" dirty="0">
                <a:latin typeface="+mj-lt"/>
              </a:rPr>
              <a:t>(Wild &amp; </a:t>
            </a:r>
            <a:r>
              <a:rPr lang="en-US" altLang="ja-JP" sz="2200" dirty="0" err="1">
                <a:latin typeface="+mj-lt"/>
              </a:rPr>
              <a:t>Pfannkuch</a:t>
            </a:r>
            <a:r>
              <a:rPr lang="en-US" altLang="ja-JP" sz="2200" dirty="0">
                <a:latin typeface="+mj-lt"/>
              </a:rPr>
              <a:t>, 1999; Chance, 2002; </a:t>
            </a:r>
            <a:r>
              <a:rPr lang="en-US" altLang="ja-JP" sz="2200" dirty="0" err="1">
                <a:latin typeface="+mj-lt"/>
              </a:rPr>
              <a:t>Meletiou</a:t>
            </a:r>
            <a:r>
              <a:rPr lang="en-US" altLang="ja-JP" sz="2200" dirty="0">
                <a:latin typeface="+mj-lt"/>
              </a:rPr>
              <a:t> &amp; Lee, </a:t>
            </a:r>
            <a:r>
              <a:rPr lang="en-US" altLang="ja-JP" sz="2200" dirty="0" smtClean="0">
                <a:latin typeface="+mj-lt"/>
              </a:rPr>
              <a:t>2003, 2005).</a:t>
            </a:r>
            <a:endParaRPr lang="ja-JP" altLang="en-US" sz="2200" dirty="0">
              <a:latin typeface="+mj-lt"/>
            </a:endParaRPr>
          </a:p>
        </p:txBody>
      </p:sp>
      <p:sp>
        <p:nvSpPr>
          <p:cNvPr id="11" name="10 Rectángulo"/>
          <p:cNvSpPr/>
          <p:nvPr/>
        </p:nvSpPr>
        <p:spPr>
          <a:xfrm>
            <a:off x="394872" y="5899885"/>
            <a:ext cx="5081263" cy="430887"/>
          </a:xfrm>
          <a:prstGeom prst="rect">
            <a:avLst/>
          </a:prstGeom>
        </p:spPr>
        <p:txBody>
          <a:bodyPr wrap="none">
            <a:spAutoFit/>
          </a:bodyPr>
          <a:lstStyle/>
          <a:p>
            <a:pPr marL="285750" indent="-285750">
              <a:buFont typeface="Arial" panose="020B0604020202020204" pitchFamily="34" charset="0"/>
              <a:buChar char="•"/>
            </a:pPr>
            <a:r>
              <a:rPr lang="en-US" altLang="ja-JP" sz="2200" dirty="0">
                <a:latin typeface="+mj-lt"/>
              </a:rPr>
              <a:t>Let's play </a:t>
            </a:r>
            <a:r>
              <a:rPr lang="en-US" altLang="ja-JP" sz="2200" dirty="0" smtClean="0">
                <a:latin typeface="+mj-lt"/>
              </a:rPr>
              <a:t>“data detectives” using Task 4!</a:t>
            </a:r>
            <a:endParaRPr lang="ja-JP" altLang="en-US" sz="2200" dirty="0">
              <a:latin typeface="+mj-lt"/>
            </a:endParaRPr>
          </a:p>
        </p:txBody>
      </p:sp>
      <p:pic>
        <p:nvPicPr>
          <p:cNvPr id="4103" name="Picture 7"/>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7881" y="2568128"/>
            <a:ext cx="8688237" cy="315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5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12647</TotalTime>
  <Words>2632</Words>
  <Application>Microsoft Office PowerPoint</Application>
  <PresentationFormat>Presentación en pantalla (4:3)</PresentationFormat>
  <Paragraphs>261</Paragraphs>
  <Slides>23</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Tema de Office</vt:lpstr>
      <vt:lpstr>ビットマップ イメージ</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Orlando Gonzalez</dc:creator>
  <cp:lastModifiedBy>Orlando González</cp:lastModifiedBy>
  <cp:revision>1357</cp:revision>
  <cp:lastPrinted>2013-02-03T13:29:19Z</cp:lastPrinted>
  <dcterms:created xsi:type="dcterms:W3CDTF">2008-06-28T13:04:24Z</dcterms:created>
  <dcterms:modified xsi:type="dcterms:W3CDTF">2015-02-11T00:19:34Z</dcterms:modified>
</cp:coreProperties>
</file>